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60" r:id="rId4"/>
    <p:sldId id="264" r:id="rId5"/>
    <p:sldId id="263" r:id="rId6"/>
    <p:sldId id="267" r:id="rId7"/>
    <p:sldId id="268" r:id="rId8"/>
    <p:sldId id="270" r:id="rId9"/>
    <p:sldId id="271" r:id="rId10"/>
    <p:sldId id="272" r:id="rId11"/>
    <p:sldId id="274" r:id="rId12"/>
    <p:sldId id="262" r:id="rId13"/>
    <p:sldId id="275" r:id="rId14"/>
    <p:sldId id="278" r:id="rId15"/>
    <p:sldId id="279" r:id="rId16"/>
    <p:sldId id="280" r:id="rId17"/>
    <p:sldId id="276" r:id="rId18"/>
    <p:sldId id="281" r:id="rId19"/>
    <p:sldId id="277" r:id="rId20"/>
    <p:sldId id="285" r:id="rId21"/>
    <p:sldId id="286" r:id="rId22"/>
    <p:sldId id="287" r:id="rId23"/>
    <p:sldId id="282" r:id="rId24"/>
    <p:sldId id="288" r:id="rId25"/>
    <p:sldId id="289" r:id="rId26"/>
    <p:sldId id="290" r:id="rId27"/>
    <p:sldId id="294" r:id="rId28"/>
    <p:sldId id="291" r:id="rId29"/>
    <p:sldId id="292" r:id="rId30"/>
    <p:sldId id="295" r:id="rId31"/>
    <p:sldId id="296" r:id="rId32"/>
    <p:sldId id="297" r:id="rId33"/>
    <p:sldId id="298" r:id="rId34"/>
    <p:sldId id="299" r:id="rId35"/>
    <p:sldId id="300" r:id="rId36"/>
    <p:sldId id="303" r:id="rId37"/>
    <p:sldId id="301" r:id="rId38"/>
    <p:sldId id="302" r:id="rId39"/>
    <p:sldId id="304" r:id="rId40"/>
    <p:sldId id="305" r:id="rId41"/>
    <p:sldId id="306" r:id="rId42"/>
    <p:sldId id="307" r:id="rId43"/>
    <p:sldId id="283" r:id="rId44"/>
    <p:sldId id="308" r:id="rId45"/>
    <p:sldId id="309" r:id="rId46"/>
    <p:sldId id="312" r:id="rId47"/>
    <p:sldId id="313" r:id="rId48"/>
    <p:sldId id="314" r:id="rId49"/>
    <p:sldId id="315" r:id="rId50"/>
    <p:sldId id="316" r:id="rId51"/>
    <p:sldId id="319" r:id="rId52"/>
    <p:sldId id="320" r:id="rId53"/>
    <p:sldId id="317" r:id="rId54"/>
    <p:sldId id="323" r:id="rId55"/>
    <p:sldId id="326" r:id="rId56"/>
    <p:sldId id="321" r:id="rId57"/>
    <p:sldId id="322" r:id="rId58"/>
    <p:sldId id="324" r:id="rId59"/>
    <p:sldId id="318" r:id="rId60"/>
    <p:sldId id="32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" initials="D" lastIdx="1" clrIdx="0">
    <p:extLst>
      <p:ext uri="{19B8F6BF-5375-455C-9EA6-DF929625EA0E}">
        <p15:presenceInfo xmlns:p15="http://schemas.microsoft.com/office/powerpoint/2012/main" userId="Dani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72EDFE"/>
    <a:srgbClr val="FFFF05"/>
    <a:srgbClr val="2E5292"/>
    <a:srgbClr val="CC00FF"/>
    <a:srgbClr val="BF4480"/>
    <a:srgbClr val="BF6E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43" y="82"/>
      </p:cViewPr>
      <p:guideLst/>
    </p:cSldViewPr>
  </p:slideViewPr>
  <p:notesTextViewPr>
    <p:cViewPr>
      <p:scale>
        <a:sx n="1" d="1"/>
        <a:sy n="1" d="1"/>
      </p:scale>
      <p:origin x="0" y="-68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52CCC-0BBF-45D9-8CB1-B4AE9137A2E6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DE97B-58D6-40CF-A2E4-910611B5D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0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year is 2006 and already people are getting lazy about their CSS, much like this script.</a:t>
            </a:r>
          </a:p>
          <a:p>
            <a:endParaRPr lang="en-US" dirty="0"/>
          </a:p>
          <a:p>
            <a:r>
              <a:rPr lang="en-US" dirty="0"/>
              <a:t>While everyone appreciates CSS, they wish it had a cooler anagram.</a:t>
            </a:r>
          </a:p>
          <a:p>
            <a:endParaRPr lang="en-US" dirty="0"/>
          </a:p>
          <a:p>
            <a:r>
              <a:rPr lang="en-US" dirty="0"/>
              <a:t>This is what gave birth to SASS, or "syntactically awesome style sheets".</a:t>
            </a:r>
          </a:p>
          <a:p>
            <a:endParaRPr lang="en-US" dirty="0"/>
          </a:p>
          <a:p>
            <a:r>
              <a:rPr lang="en-US" dirty="0"/>
              <a:t>SASS was developed to address a growing problem, pun intended.</a:t>
            </a:r>
          </a:p>
          <a:p>
            <a:endParaRPr lang="en-US" dirty="0"/>
          </a:p>
          <a:p>
            <a:r>
              <a:rPr lang="en-US" dirty="0"/>
              <a:t>Stylesheets where (and still are) becoming more and more complex and lengthy, making them harder to maintain.</a:t>
            </a:r>
          </a:p>
          <a:p>
            <a:endParaRPr lang="en-US" dirty="0"/>
          </a:p>
          <a:p>
            <a:r>
              <a:rPr lang="en-US" dirty="0"/>
              <a:t>SASS implemented ways to mitigate this: </a:t>
            </a:r>
            <a:r>
              <a:rPr lang="en-US" dirty="0" err="1"/>
              <a:t>mixins</a:t>
            </a:r>
            <a:r>
              <a:rPr lang="en-US" dirty="0"/>
              <a:t>, nested selectors, variables, inheritance and functions.</a:t>
            </a:r>
          </a:p>
          <a:p>
            <a:endParaRPr lang="en-US" dirty="0"/>
          </a:p>
          <a:p>
            <a:r>
              <a:rPr lang="en-US" dirty="0"/>
              <a:t>The language can be seen as an extension to CSS.</a:t>
            </a:r>
          </a:p>
          <a:p>
            <a:endParaRPr lang="en-US" dirty="0"/>
          </a:p>
          <a:p>
            <a:r>
              <a:rPr lang="en-US" dirty="0"/>
              <a:t>The features I just </a:t>
            </a:r>
            <a:r>
              <a:rPr lang="en-US" dirty="0" err="1"/>
              <a:t>meantioned</a:t>
            </a:r>
            <a:r>
              <a:rPr lang="en-US" dirty="0"/>
              <a:t> belong to SASS, but they must be broken down by a preprocessor back into good ole CSS.</a:t>
            </a:r>
          </a:p>
          <a:p>
            <a:endParaRPr lang="en-US" dirty="0"/>
          </a:p>
          <a:p>
            <a:r>
              <a:rPr lang="en-US" dirty="0"/>
              <a:t>Take note of this as SASS is not meant to somehow inject dynamic styling into your </a:t>
            </a:r>
            <a:r>
              <a:rPr lang="en-US" dirty="0" err="1"/>
              <a:t>webapp</a:t>
            </a:r>
            <a:r>
              <a:rPr lang="en-US" dirty="0"/>
              <a:t>, it just allows you to write and manage your CSS easier.</a:t>
            </a:r>
          </a:p>
          <a:p>
            <a:endParaRPr lang="en-US" dirty="0"/>
          </a:p>
          <a:p>
            <a:r>
              <a:rPr lang="en-US" dirty="0"/>
              <a:t>SASS was nearly the golden standard, nearly.</a:t>
            </a:r>
          </a:p>
          <a:p>
            <a:endParaRPr lang="en-US" dirty="0"/>
          </a:p>
          <a:p>
            <a:r>
              <a:rPr lang="en-US" dirty="0"/>
              <a:t>Old habits die hard and SASS tried to teach too new of a trick some old dogs.</a:t>
            </a:r>
          </a:p>
          <a:p>
            <a:endParaRPr lang="en-US" dirty="0"/>
          </a:p>
          <a:p>
            <a:r>
              <a:rPr lang="en-US" dirty="0"/>
              <a:t>The SASS files utilized a syntax call "the indented syntax", similar to </a:t>
            </a:r>
            <a:r>
              <a:rPr lang="en-US" dirty="0" err="1"/>
              <a:t>Haml</a:t>
            </a:r>
            <a:r>
              <a:rPr lang="en-US" dirty="0"/>
              <a:t> (same developer invented both!).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DE97B-58D6-40CF-A2E4-910611B5DB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3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each line of SASS looked like CSS minus semicolons and brackets.</a:t>
            </a:r>
          </a:p>
          <a:p>
            <a:endParaRPr lang="en-US" dirty="0"/>
          </a:p>
          <a:p>
            <a:r>
              <a:rPr lang="en-US" dirty="0"/>
              <a:t>This confused people and additionally had a major hitch: What if people wanted to port over their old CSS?</a:t>
            </a:r>
          </a:p>
          <a:p>
            <a:endParaRPr lang="en-US" dirty="0"/>
          </a:p>
          <a:p>
            <a:r>
              <a:rPr lang="en-US" dirty="0"/>
              <a:t>In that case, they would have to translate the CSS to SASS.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DE97B-58D6-40CF-A2E4-910611B5DB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81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how you should consider </a:t>
            </a:r>
            <a:r>
              <a:rPr lang="en-US" dirty="0" err="1"/>
              <a:t>mixins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Mixins</a:t>
            </a:r>
            <a:r>
              <a:rPr lang="en-US" dirty="0"/>
              <a:t> should be used to make you CSS more readable, to remove complexity and to remove redundant styles.</a:t>
            </a:r>
          </a:p>
          <a:p>
            <a:endParaRPr lang="en-US" dirty="0"/>
          </a:p>
          <a:p>
            <a:r>
              <a:rPr lang="en-US" dirty="0"/>
              <a:t>In the SCSS I created, you'll note that every </a:t>
            </a:r>
            <a:r>
              <a:rPr lang="en-US" dirty="0" err="1"/>
              <a:t>mixin</a:t>
            </a:r>
            <a:r>
              <a:rPr lang="en-US" dirty="0"/>
              <a:t> I made is either being used at least twice or will likely be used in the future.</a:t>
            </a:r>
          </a:p>
          <a:p>
            <a:endParaRPr lang="en-US" dirty="0"/>
          </a:p>
          <a:p>
            <a:r>
              <a:rPr lang="en-US" dirty="0"/>
              <a:t>Also note that even though some styles are used twice or more, they don't have a </a:t>
            </a:r>
            <a:r>
              <a:rPr lang="en-US" dirty="0" err="1"/>
              <a:t>mixin</a:t>
            </a:r>
            <a:r>
              <a:rPr lang="en-US" dirty="0"/>
              <a:t> created for them.</a:t>
            </a:r>
          </a:p>
          <a:p>
            <a:endParaRPr lang="en-US" dirty="0"/>
          </a:p>
          <a:p>
            <a:r>
              <a:rPr lang="en-US" dirty="0"/>
              <a:t>In these cases, the </a:t>
            </a:r>
            <a:r>
              <a:rPr lang="en-US" dirty="0" err="1"/>
              <a:t>mixin</a:t>
            </a:r>
            <a:r>
              <a:rPr lang="en-US" dirty="0"/>
              <a:t> would just take longer to declare and use than the raw CSS style itself, you would gain nothing.</a:t>
            </a:r>
          </a:p>
          <a:p>
            <a:endParaRPr lang="en-US" dirty="0"/>
          </a:p>
          <a:p>
            <a:r>
              <a:rPr lang="en-US" dirty="0"/>
              <a:t>Only create a </a:t>
            </a:r>
            <a:r>
              <a:rPr lang="en-US" dirty="0" err="1"/>
              <a:t>mixin</a:t>
            </a:r>
            <a:r>
              <a:rPr lang="en-US" dirty="0"/>
              <a:t> when there is a current or near future need to include the </a:t>
            </a:r>
            <a:r>
              <a:rPr lang="en-US" dirty="0" err="1"/>
              <a:t>mixin</a:t>
            </a:r>
            <a:r>
              <a:rPr lang="en-US" dirty="0"/>
              <a:t> in multiple classes.</a:t>
            </a:r>
          </a:p>
          <a:p>
            <a:endParaRPr lang="en-US" dirty="0"/>
          </a:p>
          <a:p>
            <a:r>
              <a:rPr lang="en-US" dirty="0"/>
              <a:t>The hope is that in the long run you will be declaring far fewer CSS styles and using more predefined </a:t>
            </a:r>
            <a:r>
              <a:rPr lang="en-US" dirty="0" err="1"/>
              <a:t>mixins</a:t>
            </a:r>
            <a:r>
              <a:rPr lang="en-US" dirty="0"/>
              <a:t> to clean up your SCSS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DE97B-58D6-40CF-A2E4-910611B5DB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5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You'll want to mostly use specific class selectors as otherwise you might end up affecting child elements downstream if you're not careful.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DE97B-58D6-40CF-A2E4-910611B5DB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selectors have a caveat, however.</a:t>
            </a:r>
          </a:p>
          <a:p>
            <a:endParaRPr lang="en-US" dirty="0"/>
          </a:p>
          <a:p>
            <a:r>
              <a:rPr lang="en-US" dirty="0"/>
              <a:t>You must not used nested selectors past three layers deep.</a:t>
            </a:r>
          </a:p>
          <a:p>
            <a:endParaRPr lang="en-US" dirty="0"/>
          </a:p>
          <a:p>
            <a:r>
              <a:rPr lang="en-US" dirty="0"/>
              <a:t>Doing so tightly couples your nested styles to your HTML and makes overriding styles later on much more difficult.</a:t>
            </a:r>
          </a:p>
          <a:p>
            <a:endParaRPr lang="en-US" dirty="0"/>
          </a:p>
          <a:p>
            <a:r>
              <a:rPr lang="en-US" dirty="0"/>
              <a:t>We encounter this issue quite often when trying to modify </a:t>
            </a:r>
            <a:r>
              <a:rPr lang="en-US" dirty="0" err="1"/>
              <a:t>PrimeFaces</a:t>
            </a:r>
            <a:r>
              <a:rPr lang="en-US" dirty="0"/>
              <a:t> SCSS and it unfortunately makes SCSS rather hard to maintain.</a:t>
            </a:r>
          </a:p>
          <a:p>
            <a:endParaRPr lang="en-US" dirty="0"/>
          </a:p>
          <a:p>
            <a:r>
              <a:rPr lang="en-US" dirty="0"/>
              <a:t>Nested selectors are also not </a:t>
            </a:r>
            <a:r>
              <a:rPr lang="en-US" dirty="0" err="1"/>
              <a:t>reusabled</a:t>
            </a:r>
            <a:r>
              <a:rPr lang="en-US" dirty="0"/>
              <a:t>, creating redundant code.</a:t>
            </a:r>
          </a:p>
          <a:p>
            <a:endParaRPr lang="en-US" dirty="0"/>
          </a:p>
          <a:p>
            <a:r>
              <a:rPr lang="en-US" dirty="0"/>
              <a:t>Just be aware of what you're trying to accomplish and that nested selectors are the best solution for solving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DE97B-58D6-40CF-A2E4-910611B5DB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3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been too calm so here's some </a:t>
            </a:r>
            <a:r>
              <a:rPr lang="en-US" dirty="0" err="1"/>
              <a:t>opionated</a:t>
            </a:r>
            <a:r>
              <a:rPr lang="en-US" dirty="0"/>
              <a:t> controversy regarding SCSS:</a:t>
            </a:r>
          </a:p>
          <a:p>
            <a:endParaRPr lang="en-US" dirty="0"/>
          </a:p>
          <a:p>
            <a:r>
              <a:rPr lang="en-US" dirty="0"/>
              <a:t>Inheritance in SCSS was a good idea but ultimately poorly implemented.</a:t>
            </a:r>
          </a:p>
          <a:p>
            <a:endParaRPr lang="en-US" dirty="0"/>
          </a:p>
          <a:p>
            <a:r>
              <a:rPr lang="en-US" dirty="0"/>
              <a:t>There is a directive in SCSS called @extend which allows you to extend classes from within other classes.</a:t>
            </a:r>
          </a:p>
          <a:p>
            <a:endParaRPr lang="en-US" dirty="0"/>
          </a:p>
          <a:p>
            <a:r>
              <a:rPr lang="en-US" dirty="0"/>
              <a:t>You might think this is similar to using </a:t>
            </a:r>
            <a:r>
              <a:rPr lang="en-US" dirty="0" err="1"/>
              <a:t>mixins</a:t>
            </a:r>
            <a:r>
              <a:rPr lang="en-US" dirty="0"/>
              <a:t> but the generated CSS looks very different.</a:t>
            </a:r>
          </a:p>
          <a:p>
            <a:endParaRPr lang="en-US" dirty="0"/>
          </a:p>
          <a:p>
            <a:r>
              <a:rPr lang="en-US" dirty="0"/>
              <a:t>It's unintuitive and potentially dangerous as it can either tightly couple your SCSS to your HTML or it can create very weak selectors.</a:t>
            </a:r>
          </a:p>
          <a:p>
            <a:endParaRPr lang="en-US" dirty="0"/>
          </a:p>
          <a:p>
            <a:r>
              <a:rPr lang="en-US" dirty="0"/>
              <a:t>These are rather different issues but introduced by the same directive if used improperly, which is common.</a:t>
            </a:r>
          </a:p>
          <a:p>
            <a:endParaRPr lang="en-US" dirty="0"/>
          </a:p>
          <a:p>
            <a:r>
              <a:rPr lang="en-US" dirty="0"/>
              <a:t>Additionally, that fact that </a:t>
            </a:r>
            <a:r>
              <a:rPr lang="en-US" dirty="0" err="1"/>
              <a:t>mixins</a:t>
            </a:r>
            <a:r>
              <a:rPr lang="en-US" dirty="0"/>
              <a:t> exist and handle redundant styles properly invalidates most uses of the @extend directive.</a:t>
            </a:r>
          </a:p>
          <a:p>
            <a:endParaRPr lang="en-US" dirty="0"/>
          </a:p>
          <a:p>
            <a:r>
              <a:rPr lang="en-US" dirty="0"/>
              <a:t>Believing that ignorance is bliss, I will not be showing an example of this and hope that you'll trust me when I say not to use the @extend directive for the reasons I've already mentioned.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DE97B-58D6-40CF-A2E4-910611B5DBF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76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here's the gist of SCSS/SASS:</a:t>
            </a:r>
          </a:p>
          <a:p>
            <a:endParaRPr lang="en-US" dirty="0"/>
          </a:p>
          <a:p>
            <a:r>
              <a:rPr lang="en-US" dirty="0"/>
              <a:t>It should not be considered to be a silver bullet for stylesheets, but it certainly does make the creation of stylesheets far easier.</a:t>
            </a:r>
          </a:p>
          <a:p>
            <a:endParaRPr lang="en-US" dirty="0"/>
          </a:p>
          <a:p>
            <a:r>
              <a:rPr lang="en-US" dirty="0"/>
              <a:t>On top of that, rapid style changes can be made if proper structure is maintained and </a:t>
            </a:r>
            <a:r>
              <a:rPr lang="en-US" dirty="0" err="1"/>
              <a:t>maintainance</a:t>
            </a:r>
            <a:r>
              <a:rPr lang="en-US" dirty="0"/>
              <a:t> should be a breeze.</a:t>
            </a:r>
          </a:p>
          <a:p>
            <a:endParaRPr lang="en-US" dirty="0"/>
          </a:p>
          <a:p>
            <a:r>
              <a:rPr lang="en-US" dirty="0"/>
              <a:t>Issues that might have once plagued developers can now be easily sidestepped using it's core features.</a:t>
            </a:r>
          </a:p>
          <a:p>
            <a:endParaRPr lang="en-US" dirty="0"/>
          </a:p>
          <a:p>
            <a:r>
              <a:rPr lang="en-US"/>
              <a:t>Take your time, understand what it is that you're trying to do and SCSS will enable it to happen, good luck!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DE97B-58D6-40CF-A2E4-910611B5DBF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D1D5-9E11-4F09-8FC1-2864A944B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CFBBF-C6A9-4360-AF8B-A0CECB63D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77D61-780F-4CC9-B4D3-977CA55CB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EA7E6-64FF-4A56-B573-85A048A0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E95D6-9A44-4DB6-82F5-2F193BC20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3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8F80-9A79-4F50-9A8F-35872234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61CABD-4718-413B-81D3-AB4A6AFF6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9A8E2-4D3D-4BEE-A9E3-7364032C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A19D3-50B1-45FB-BE76-14ABFE50E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A83BE-CF95-4212-B8F5-33FA839A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7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6A3082-DB8D-445E-A60C-7C78FE621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6E5FF-92C0-43F6-B465-A61E5DF2B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A87AA-4DFB-45ED-A790-D1ECA15B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40CAB-F92B-4B76-89DD-28D02B15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193F9-9212-4C8D-A3E1-1D96471F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8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868B-C7DF-4F9C-B521-5FB0BE81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7F601-D7A5-4C29-9425-7F65DDAA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9D8E4-7A9A-41AD-8CA6-09B4C4CE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BB422-B4E8-446E-B7F9-A5E8CBCA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D197-6F2E-4E63-A903-1D112A94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8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E640-D047-4410-A874-097E92AE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9BF4A-71D2-4CCE-BB9C-2ACF75357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269DA-44A9-421D-A4E6-E77BD901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E7CC1-47D6-45E4-8758-A4352090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7983E-8A55-4C89-A7D8-A22DD246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3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DE8F-D0BD-43D2-8A52-00FFFA33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1DA9-BBCF-4D70-B2ED-746FDF8B7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81E-AED4-438D-B447-2258872E5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1A1DF-F75C-46EE-BA6B-3777EBFC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2C8CB-BD22-4DD7-B078-D85D7C9E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6CAE4-160B-49BF-B6D0-24B04CE2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2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80CF-F2D9-4D42-9462-8B3FD491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C2058-FA96-43A7-B07E-E198AEBF5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F13C0-51B0-4EE6-BD1A-6F9C067F3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13280-AB2A-44B7-9A5C-46105788A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0B3465-EB34-4E13-9C22-CD63EC258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C9E0A-1C1A-4C2F-89CF-2DCCF4D98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81A26F-0320-4D7F-B71F-2CA8E902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22EC3D-5BE0-41CE-BD4C-02CFF5A3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5199-8475-4C82-84BD-4FB2FCCC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896BB-BFAD-43D0-833A-9CCACE01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6D2FA-65A1-4814-A5A3-56211526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8EC9D-B514-49BC-A9BA-A8B833E3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7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2C73E9-1FE3-44B0-AC63-9F555F22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AB107-7BFF-4F86-BA05-0A609F26A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1DFB9-82CB-42FE-8FD4-D71D7F4C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6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B40E-CD51-438D-96DB-7D7ABE5A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B6AD0-A267-499B-B42A-E507906A5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02323-591F-469A-9BC6-3C767922C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CB2CE-DDF0-466E-9E9B-C2A2B805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A1415-30BA-40FA-829A-45795609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AC1BD-A93A-4910-B5A9-9BCF8E16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4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C7C5-1E67-4E04-8DA9-F53D892B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C231B-8376-40BC-B9EB-B28980960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10CBC-8C8E-4591-ACF4-74B0A46D0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0ED78-295A-4496-8369-B0129E60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49303-C9EF-4C6C-90E5-723321F2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C6BFF-9EC9-4AEB-99FE-7D4C3102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0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FBFA2C-A93E-4BEF-862A-E7BCF181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3DFA7-E38B-40A1-91B7-F783325C4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F4E26-6488-4741-852C-CA940C7D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4A7C3-19A4-4DAB-B649-AB3B19A5DCEA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97930-2FBC-4202-BE23-10C820751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5EBDF-03A9-4BD7-A7E1-C87FB522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417F-D715-46AB-A3E9-AC539B930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3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A2B96-7A58-4A00-B90C-CA1140CC5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4040" y="1280226"/>
            <a:ext cx="6490873" cy="240709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Styling Made Awesome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117B8-76D9-4D59-B27F-13F56B9B2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15500"/>
            <a:ext cx="12192000" cy="11423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Presenter: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Daniel McCarthy</a:t>
            </a:r>
            <a:endParaRPr lang="en-US" sz="11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059514A-E6E5-4DC4-962C-ED22A0959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87" y="1280224"/>
            <a:ext cx="3206953" cy="240709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56E52F5-E987-464A-9810-487267B6EDFA}"/>
              </a:ext>
            </a:extLst>
          </p:cNvPr>
          <p:cNvSpPr txBox="1">
            <a:spLocks/>
          </p:cNvSpPr>
          <p:nvPr/>
        </p:nvSpPr>
        <p:spPr>
          <a:xfrm>
            <a:off x="53546" y="5257800"/>
            <a:ext cx="12192000" cy="11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Gadugi" panose="020B0502040204020203" pitchFamily="34" charset="0"/>
                <a:ea typeface="Gadugi" panose="020B0502040204020203" pitchFamily="34" charset="0"/>
              </a:rPr>
              <a:t>Date:</a:t>
            </a:r>
          </a:p>
          <a:p>
            <a:r>
              <a:rPr lang="en-US" sz="1100" dirty="0">
                <a:latin typeface="Gadugi" panose="020B0502040204020203" pitchFamily="34" charset="0"/>
                <a:ea typeface="Gadugi" panose="020B0502040204020203" pitchFamily="34" charset="0"/>
              </a:rPr>
              <a:t>10/16/2019</a:t>
            </a:r>
          </a:p>
        </p:txBody>
      </p:sp>
    </p:spTree>
    <p:extLst>
      <p:ext uri="{BB962C8B-B14F-4D97-AF65-F5344CB8AC3E}">
        <p14:creationId xmlns:p14="http://schemas.microsoft.com/office/powerpoint/2010/main" val="134904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565999"/>
              </p:ext>
            </p:extLst>
          </p:nvPr>
        </p:nvGraphicFramePr>
        <p:xfrm>
          <a:off x="298704" y="744059"/>
          <a:ext cx="11625071" cy="324612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2352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3675888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  <a:gridCol w="3334512">
                  <a:extLst>
                    <a:ext uri="{9D8B030D-6E8A-4147-A177-3AD203B41FA5}">
                      <a16:colId xmlns:a16="http://schemas.microsoft.com/office/drawing/2014/main" val="2776384129"/>
                    </a:ext>
                  </a:extLst>
                </a:gridCol>
                <a:gridCol w="3322319">
                  <a:extLst>
                    <a:ext uri="{9D8B030D-6E8A-4147-A177-3AD203B41FA5}">
                      <a16:colId xmlns:a16="http://schemas.microsoft.com/office/drawing/2014/main" val="1851903500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</a:t>
                      </a:r>
                      <a:r>
                        <a:rPr lang="en-US" sz="15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CC00FF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/* IE grid support */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CC00FF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/* cannot utilize the repeat function */</a:t>
                      </a:r>
                      <a:endParaRPr lang="en-US" sz="15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 </a:t>
                      </a:r>
                      <a:r>
                        <a:rPr lang="en-US" sz="15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sz="15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repeat(3, 1fr)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li:nth-child(3n + 1) {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-ms-grid-column: </a:t>
                      </a:r>
                      <a:r>
                        <a:rPr lang="en-US" sz="150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li:nth-child(3n + 2) {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-ms-grid-column: </a:t>
                      </a:r>
                      <a:r>
                        <a:rPr lang="en-US" sz="150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li:nth-child(3n) {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-ms-grid-column:</a:t>
                      </a:r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- 4)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+ 4)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+ 7)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0AC23CD-B8E5-4761-9225-103D339B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5" y="5197585"/>
            <a:ext cx="6229350" cy="56197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B614379-FC99-4A5E-A239-0B39BD3B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97" y="779714"/>
            <a:ext cx="612648" cy="612648"/>
          </a:xfrm>
          <a:prstGeom prst="rect">
            <a:avLst/>
          </a:prstGeom>
        </p:spPr>
      </p:pic>
      <p:pic>
        <p:nvPicPr>
          <p:cNvPr id="9" name="Picture 8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B7BCC1FF-10DC-4E61-B0A6-16D51B98A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45" y="837879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427273"/>
              </p:ext>
            </p:extLst>
          </p:nvPr>
        </p:nvGraphicFramePr>
        <p:xfrm>
          <a:off x="2031999" y="744059"/>
          <a:ext cx="8128000" cy="6400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039FF59-928D-4C83-A2E0-760FF49F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6" y="2074448"/>
            <a:ext cx="6448425" cy="704850"/>
          </a:xfrm>
          <a:prstGeom prst="rect">
            <a:avLst/>
          </a:prstGeom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5EE4B201-681F-4F24-A0AC-2504FA60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896232"/>
              </p:ext>
            </p:extLst>
          </p:nvPr>
        </p:nvGraphicFramePr>
        <p:xfrm>
          <a:off x="2031999" y="3461385"/>
          <a:ext cx="8128000" cy="6400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8775DCA-9487-4A4E-9CE2-444F00E5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48" y="4783552"/>
            <a:ext cx="6286500" cy="59055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83C227B-0558-4CDD-96C2-22606CAA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03" y="779714"/>
            <a:ext cx="612648" cy="612648"/>
          </a:xfrm>
          <a:prstGeom prst="rect">
            <a:avLst/>
          </a:prstGeom>
        </p:spPr>
      </p:pic>
      <p:pic>
        <p:nvPicPr>
          <p:cNvPr id="17" name="Picture 16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8E765E69-DF85-4BC4-B090-F02800D42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3543069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F117B8-76D9-4D59-B27F-13F56B9B2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3429000"/>
            <a:ext cx="11606784" cy="2816353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“Syntactically Awesome Style Sheets”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Mitigates complex, lengthy and unmanageable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An extension to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Gets compiled back into CSS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Indented 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D65BE2EA-7739-4171-A26E-E7E9F6CCD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23" y="890080"/>
            <a:ext cx="3206953" cy="24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98C1819-0660-415B-9684-9228B1F7F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036394"/>
              </p:ext>
            </p:extLst>
          </p:nvPr>
        </p:nvGraphicFramePr>
        <p:xfrm>
          <a:off x="2032000" y="1372042"/>
          <a:ext cx="8128000" cy="408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426382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4662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92576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selector1</a:t>
                      </a:r>
                    </a:p>
                    <a:p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style:</a:t>
                      </a:r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32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value</a:t>
                      </a:r>
                      <a:endParaRPr lang="en-US" sz="32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sz="32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selector2</a:t>
                      </a:r>
                    </a:p>
                    <a:p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style:</a:t>
                      </a:r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32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value</a:t>
                      </a:r>
                      <a:endParaRPr lang="en-US" sz="32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sz="3200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selector1 {</a:t>
                      </a:r>
                    </a:p>
                    <a:p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style:</a:t>
                      </a:r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32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value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3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selector2 {</a:t>
                      </a:r>
                    </a:p>
                    <a:p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style:</a:t>
                      </a:r>
                      <a:r>
                        <a:rPr lang="en-US" sz="32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32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value</a:t>
                      </a:r>
                      <a:r>
                        <a:rPr lang="en-US" sz="32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32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291555"/>
                  </a:ext>
                </a:extLst>
              </a:tr>
            </a:tbl>
          </a:graphicData>
        </a:graphic>
      </p:graphicFrame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2FA6376-FCE7-41CE-B1E8-1BEE4F30B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932246"/>
            <a:ext cx="863601" cy="648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2AF869-ACF8-4574-B1EC-FFC0ABFBF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654" y="932246"/>
            <a:ext cx="469000" cy="6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50849"/>
            <a:ext cx="10515600" cy="1588010"/>
          </a:xfrm>
        </p:spPr>
        <p:txBody>
          <a:bodyPr anchor="ctr"/>
          <a:lstStyle/>
          <a:p>
            <a:pPr algn="ctr"/>
            <a:r>
              <a:rPr lang="en-US" sz="9600" dirty="0">
                <a:latin typeface="Comic Sans MS" panose="030F0702030302020204" pitchFamily="66" charset="0"/>
              </a:rPr>
              <a:t>SCSS</a:t>
            </a:r>
            <a:br>
              <a:rPr lang="en-US" sz="9600" dirty="0">
                <a:latin typeface="Comic Sans MS" panose="030F0702030302020204" pitchFamily="66" charset="0"/>
              </a:rPr>
            </a:br>
            <a:r>
              <a:rPr lang="en-US" sz="1200" dirty="0">
                <a:latin typeface="Gadugi" panose="020B0502040204020203" pitchFamily="34" charset="0"/>
                <a:ea typeface="Gadugi" panose="020B0502040204020203" pitchFamily="34" charset="0"/>
              </a:rPr>
              <a:t>(no logo so they get comic sans)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117B8-76D9-4D59-B27F-13F56B9B2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906964"/>
            <a:ext cx="10515600" cy="1500187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“Sassy CSS”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Syntax of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All the features of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CCF06-4897-4A38-A47C-98A70B77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86" y="4462199"/>
            <a:ext cx="274010" cy="377525"/>
          </a:xfrm>
          <a:prstGeom prst="rect">
            <a:avLst/>
          </a:prstGeom>
        </p:spPr>
      </p:pic>
      <p:pic>
        <p:nvPicPr>
          <p:cNvPr id="11" name="Picture 10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F97F81C-70FB-4BE2-B027-1A829CD2A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63" y="4937474"/>
            <a:ext cx="400305" cy="30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2AF869-ACF8-4574-B1EC-FFC0ABFB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80" y="1176548"/>
            <a:ext cx="1115333" cy="153668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D48B2BC-8A81-4805-9443-FE9C10EA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78533"/>
            <a:ext cx="2237232" cy="28527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SCSS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C80B34-2B2B-4442-8811-7E9EFE153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7384" y="2801619"/>
            <a:ext cx="2237232" cy="32880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selector1 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style: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value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endParaRPr lang="en-US" dirty="0">
              <a:solidFill>
                <a:srgbClr val="FF00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selector2 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style: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value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1780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/>
          </a:bodyPr>
          <a:lstStyle/>
          <a:p>
            <a:pPr algn="ctr"/>
            <a:r>
              <a:rPr lang="en-US" sz="13800" dirty="0" err="1">
                <a:latin typeface="Gadugi" panose="020B0502040204020203" pitchFamily="34" charset="0"/>
                <a:ea typeface="Gadugi" panose="020B0502040204020203" pitchFamily="34" charset="0"/>
              </a:rPr>
              <a:t>Mixins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0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4E5416-6C6D-4996-B852-412CAFFE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058"/>
            <a:ext cx="12192000" cy="61118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9162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91620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3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EA8D45-079F-451F-91A1-C570D637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11"/>
            <a:ext cx="12192000" cy="609917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9162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91620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6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C6B5B-54D7-4B98-AF5E-73398734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37" y="2400300"/>
            <a:ext cx="6191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FF117B8-76D9-4D59-B27F-13F56B9B2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6" y="2621280"/>
            <a:ext cx="11606784" cy="2621280"/>
          </a:xfrm>
        </p:spPr>
        <p:txBody>
          <a:bodyPr anchor="ctr"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Initial release: 1996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Current version: CSS 3 (2017)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Doesn’t support logic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Pseudo selectors such as :nth-child(n)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6E96A-564A-4A97-A19A-8CBE547B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094" y="1298448"/>
            <a:ext cx="825812" cy="113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76981"/>
              </p:ext>
            </p:extLst>
          </p:nvPr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DE9F713-6E31-4E0F-89C9-B09557379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987481"/>
              </p:ext>
            </p:extLst>
          </p:nvPr>
        </p:nvGraphicFramePr>
        <p:xfrm>
          <a:off x="1292308" y="1814134"/>
          <a:ext cx="9607384" cy="3931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803692">
                  <a:extLst>
                    <a:ext uri="{9D8B030D-6E8A-4147-A177-3AD203B41FA5}">
                      <a16:colId xmlns:a16="http://schemas.microsoft.com/office/drawing/2014/main" val="4049219560"/>
                    </a:ext>
                  </a:extLst>
                </a:gridCol>
                <a:gridCol w="4803692">
                  <a:extLst>
                    <a:ext uri="{9D8B030D-6E8A-4147-A177-3AD203B41FA5}">
                      <a16:colId xmlns:a16="http://schemas.microsoft.com/office/drawing/2014/main" val="476740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text-center-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text-align: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center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b="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b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grid-cols-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1fr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grid-</a:t>
                      </a:r>
                      <a:r>
                        <a:rPr lang="en-US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full-height-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height: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100%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full-width-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width:</a:t>
                      </a:r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100%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C586C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full-height-</a:t>
                      </a:r>
                      <a:r>
                        <a:rPr lang="en-US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@include full-width-</a:t>
                      </a:r>
                      <a:r>
                        <a:rPr lang="en-US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br>
                        <a:rPr lang="en-US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584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84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29555"/>
              </p:ext>
            </p:extLst>
          </p:nvPr>
        </p:nvGraphicFramePr>
        <p:xfrm>
          <a:off x="2005584" y="719666"/>
          <a:ext cx="8199120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99560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4099560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latin typeface="Comic Sans MS" panose="030F0702030302020204" pitchFamily="66" charset="0"/>
                      </a:endParaRPr>
                    </a:p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sz="1000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full-height-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height: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100%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full-width-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width: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100%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C586C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full-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full-height-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@include full-width-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  <a:p>
                      <a:endParaRPr lang="en-US" sz="1600" b="0" kern="120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.body-container {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@include full-</a:t>
                      </a:r>
                      <a:r>
                        <a:rPr lang="en-US" sz="160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mixin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display: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flex-direction: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column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.body-container {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height: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100%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width: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100%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display: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flex-direction: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column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208" y="719666"/>
            <a:ext cx="732773" cy="1009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5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775" y="719666"/>
            <a:ext cx="732773" cy="1009599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486245"/>
              </p:ext>
            </p:extLst>
          </p:nvPr>
        </p:nvGraphicFramePr>
        <p:xfrm>
          <a:off x="1781474" y="719666"/>
          <a:ext cx="8629052" cy="4815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314526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4314526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latin typeface="Comic Sans MS" panose="030F0702030302020204" pitchFamily="66" charset="0"/>
                      </a:endParaRPr>
                    </a:p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sz="1000" b="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b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grid-cols-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1fr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grid-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  <a:endParaRPr lang="en-US" sz="1600" b="0" kern="120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  <a:p>
                      <a:endParaRPr lang="en-US" sz="1600" b="0" kern="1200" dirty="0">
                        <a:solidFill>
                          <a:srgbClr val="FF0000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  <a:cs typeface="+mn-cs"/>
                      </a:endParaRP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.main-container {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@include grid-cols-</a:t>
                      </a:r>
                      <a:r>
                        <a:rPr lang="en-US" sz="160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mixin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(1fr </a:t>
                      </a:r>
                      <a:r>
                        <a:rPr lang="en-US" sz="160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1fr);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text-align: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left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.main-container {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display: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display: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grid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60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-grid-columns: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 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grid-template-columns: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 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 err="1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text-align: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6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left</a:t>
                      </a:r>
                      <a:r>
                        <a:rPr lang="en-US" sz="16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6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C4D3F-7E93-41E7-8C6F-EE6899A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2000"/>
            <a:ext cx="10515600" cy="1786956"/>
          </a:xfrm>
        </p:spPr>
        <p:txBody>
          <a:bodyPr anchor="ctr"/>
          <a:lstStyle/>
          <a:p>
            <a:pPr algn="ctr"/>
            <a:r>
              <a:rPr lang="en-US" dirty="0" err="1"/>
              <a:t>Mixins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AF8E85-1B73-45C7-8695-9101D4C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8999"/>
            <a:ext cx="10515600" cy="2660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Declared at the top of your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 to make CSS reusable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Only create a </a:t>
            </a:r>
            <a:r>
              <a:rPr lang="en-US" dirty="0" err="1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when CSS needs to be reused</a:t>
            </a:r>
          </a:p>
        </p:txBody>
      </p:sp>
    </p:spTree>
    <p:extLst>
      <p:ext uri="{BB962C8B-B14F-4D97-AF65-F5344CB8AC3E}">
        <p14:creationId xmlns:p14="http://schemas.microsoft.com/office/powerpoint/2010/main" val="27480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13800" dirty="0">
                <a:latin typeface="Gadugi" panose="020B0502040204020203" pitchFamily="34" charset="0"/>
                <a:ea typeface="Gadugi" panose="020B0502040204020203" pitchFamily="34" charset="0"/>
              </a:rPr>
              <a:t>Nested Selectors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23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1A4EA-7A87-4518-929F-FA4BCF03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35"/>
            <a:ext cx="12192000" cy="6105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9162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91620"/>
            <a:ext cx="513367" cy="5029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E66E93-4633-4AC2-9F66-D8C69169550F}"/>
              </a:ext>
            </a:extLst>
          </p:cNvPr>
          <p:cNvSpPr/>
          <p:nvPr/>
        </p:nvSpPr>
        <p:spPr>
          <a:xfrm>
            <a:off x="0" y="914400"/>
            <a:ext cx="1591056" cy="2215897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AD2732-8E42-4A40-95C2-D4920FA97B44}"/>
              </a:ext>
            </a:extLst>
          </p:cNvPr>
          <p:cNvSpPr/>
          <p:nvPr/>
        </p:nvSpPr>
        <p:spPr>
          <a:xfrm>
            <a:off x="6096000" y="914400"/>
            <a:ext cx="1591056" cy="2215897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35863"/>
            <a:ext cx="11460480" cy="134112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06FDB-D6B6-4175-AAE8-6A14A0005743}"/>
              </a:ext>
            </a:extLst>
          </p:cNvPr>
          <p:cNvSpPr txBox="1"/>
          <p:nvPr/>
        </p:nvSpPr>
        <p:spPr>
          <a:xfrm>
            <a:off x="731520" y="1661648"/>
            <a:ext cx="3316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.left-container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flex: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padding-left: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1rem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background-color: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#5e5e5e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color: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#ccc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ul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list-style-type: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none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li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margin-bottom: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1rem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       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   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034E4-E875-458F-A175-6283C21C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252" y="2057529"/>
            <a:ext cx="2390775" cy="3895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FDF92-3082-4445-B181-A21BA997F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315" y="2057529"/>
            <a:ext cx="2381250" cy="3705225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EB5B8E7-E57F-4888-9705-678C3E650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10161"/>
              </p:ext>
            </p:extLst>
          </p:nvPr>
        </p:nvGraphicFramePr>
        <p:xfrm>
          <a:off x="5449252" y="1669796"/>
          <a:ext cx="4790313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01253">
                  <a:extLst>
                    <a:ext uri="{9D8B030D-6E8A-4147-A177-3AD203B41FA5}">
                      <a16:colId xmlns:a16="http://schemas.microsoft.com/office/drawing/2014/main" val="4082593961"/>
                    </a:ext>
                  </a:extLst>
                </a:gridCol>
                <a:gridCol w="2389060">
                  <a:extLst>
                    <a:ext uri="{9D8B030D-6E8A-4147-A177-3AD203B41FA5}">
                      <a16:colId xmlns:a16="http://schemas.microsoft.com/office/drawing/2014/main" val="352958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751210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973CE56-71F8-41F2-9551-4AE2A7FA52FA}"/>
              </a:ext>
            </a:extLst>
          </p:cNvPr>
          <p:cNvSpPr/>
          <p:nvPr/>
        </p:nvSpPr>
        <p:spPr>
          <a:xfrm>
            <a:off x="5449252" y="5762754"/>
            <a:ext cx="2390775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15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356703"/>
              </p:ext>
            </p:extLst>
          </p:nvPr>
        </p:nvGraphicFramePr>
        <p:xfrm>
          <a:off x="1981200" y="749096"/>
          <a:ext cx="8229600" cy="4419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.left-container 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flex: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padding-left: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background-color: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#5e5e5e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color: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#ccc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&gt; ul 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list-style-type: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none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    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&gt; li 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    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margin-bottom: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    }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}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padding-left: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#5e5e5e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#ccc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&gt; ul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list-style-type: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none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&gt; ul &gt; li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margin-bottom: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208" y="719666"/>
            <a:ext cx="732773" cy="1009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21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1A4EA-7A87-4518-929F-FA4BCF03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35"/>
            <a:ext cx="12192000" cy="6105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9162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91620"/>
            <a:ext cx="513367" cy="502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7312C9-D6F7-484F-8767-CC3101ED62D4}"/>
              </a:ext>
            </a:extLst>
          </p:cNvPr>
          <p:cNvSpPr/>
          <p:nvPr/>
        </p:nvSpPr>
        <p:spPr>
          <a:xfrm>
            <a:off x="1597152" y="1399031"/>
            <a:ext cx="4498848" cy="1338073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F82A7-46D2-43EA-8E96-1B0D5473731F}"/>
              </a:ext>
            </a:extLst>
          </p:cNvPr>
          <p:cNvSpPr/>
          <p:nvPr/>
        </p:nvSpPr>
        <p:spPr>
          <a:xfrm>
            <a:off x="7693152" y="1399030"/>
            <a:ext cx="4498848" cy="1338073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3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35863"/>
            <a:ext cx="11460480" cy="134112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73CE56-71F8-41F2-9551-4AE2A7FA52FA}"/>
              </a:ext>
            </a:extLst>
          </p:cNvPr>
          <p:cNvSpPr/>
          <p:nvPr/>
        </p:nvSpPr>
        <p:spPr>
          <a:xfrm>
            <a:off x="5449252" y="5762754"/>
            <a:ext cx="2390775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842E3826-0B8D-4C8C-8EE6-5AD8F6698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60831"/>
              </p:ext>
            </p:extLst>
          </p:nvPr>
        </p:nvGraphicFramePr>
        <p:xfrm>
          <a:off x="2032000" y="1524338"/>
          <a:ext cx="8128000" cy="46253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180256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0259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.main-container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@include grid-cols-</a:t>
                      </a:r>
                      <a:r>
                        <a:rPr lang="en-US" sz="175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mixin</a:t>
                      </a:r>
                      <a:r>
                        <a:rPr lang="en-US" sz="175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(1fr </a:t>
                      </a:r>
                      <a:r>
                        <a:rPr lang="en-US" sz="1750" b="0" kern="1200" dirty="0" err="1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1fr</a:t>
                      </a:r>
                      <a:r>
                        <a:rPr lang="en-US" sz="1750" b="0" kern="1200" dirty="0">
                          <a:solidFill>
                            <a:srgbClr val="CC99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1fr);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text-align: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left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b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</a:b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&gt; p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p:nth-child(odd)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blue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p:nth-child(3n + 2)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 0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b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</a:b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p:nth-child(3n + 1)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-grid-column: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&gt; p:nth-child(3n + 2)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-grid-column: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2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p:nth-child(3n)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-grid-column: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3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b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</a:b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p:nth-child(n - 4)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-grid-row: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p:nth-child(n + 4)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-grid-row: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2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&gt; p:nth-child(n + 7) {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</a:t>
                      </a:r>
                      <a:r>
                        <a:rPr lang="en-US" sz="1750" b="0" kern="1200" dirty="0" err="1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ms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-grid-row</a:t>
                      </a:r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: </a:t>
                      </a:r>
                      <a:r>
                        <a:rPr lang="en-US" sz="175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3</a:t>
                      </a:r>
                      <a:r>
                        <a:rPr lang="en-US" sz="175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75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</a:t>
                      </a:r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}</a:t>
                      </a:r>
                    </a:p>
                    <a:p>
                      <a:r>
                        <a:rPr lang="en-US" sz="175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681456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0FAE794-39FC-4D5A-B1D8-8D74B91EE6A7}"/>
              </a:ext>
            </a:extLst>
          </p:cNvPr>
          <p:cNvSpPr/>
          <p:nvPr/>
        </p:nvSpPr>
        <p:spPr>
          <a:xfrm>
            <a:off x="2346960" y="2625257"/>
            <a:ext cx="2218944" cy="2455760"/>
          </a:xfrm>
          <a:prstGeom prst="rect">
            <a:avLst/>
          </a:prstGeom>
          <a:solidFill>
            <a:srgbClr val="FFFF0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624" y="1280160"/>
            <a:ext cx="11009376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Grid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38F551-CDAF-475A-A8F6-ED392516F53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59" y="2621280"/>
            <a:ext cx="3447288" cy="3450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ED7BE1-CDDA-4AC2-A434-62BEE3D5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17" y="1197864"/>
            <a:ext cx="889328" cy="12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80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14A99-FA6E-4181-B0ED-2AECDDBE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52" y="3497579"/>
            <a:ext cx="6657975" cy="264795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8092F1B-DA0C-40D7-AFF4-2EACC798F38F}"/>
              </a:ext>
            </a:extLst>
          </p:cNvPr>
          <p:cNvSpPr/>
          <p:nvPr/>
        </p:nvSpPr>
        <p:spPr>
          <a:xfrm>
            <a:off x="4231578" y="4065513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B6A9A14-2F6A-43C9-A7E8-05A099F549F6}"/>
              </a:ext>
            </a:extLst>
          </p:cNvPr>
          <p:cNvSpPr/>
          <p:nvPr/>
        </p:nvSpPr>
        <p:spPr>
          <a:xfrm>
            <a:off x="4243778" y="4857993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A92443E-BE52-4D80-A738-5744B4529557}"/>
              </a:ext>
            </a:extLst>
          </p:cNvPr>
          <p:cNvSpPr/>
          <p:nvPr/>
        </p:nvSpPr>
        <p:spPr>
          <a:xfrm>
            <a:off x="4248260" y="5621304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47F617C-62E6-465A-B7D8-326A9EF4E742}"/>
              </a:ext>
            </a:extLst>
          </p:cNvPr>
          <p:cNvSpPr/>
          <p:nvPr/>
        </p:nvSpPr>
        <p:spPr>
          <a:xfrm>
            <a:off x="6352994" y="4063695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22512D3-BCF5-4502-9CC9-B5D072BB2097}"/>
              </a:ext>
            </a:extLst>
          </p:cNvPr>
          <p:cNvSpPr/>
          <p:nvPr/>
        </p:nvSpPr>
        <p:spPr>
          <a:xfrm>
            <a:off x="6334702" y="4851897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88FADF-3EAB-49A0-98E6-117E0121789D}"/>
              </a:ext>
            </a:extLst>
          </p:cNvPr>
          <p:cNvSpPr/>
          <p:nvPr/>
        </p:nvSpPr>
        <p:spPr>
          <a:xfrm>
            <a:off x="6340798" y="5626090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90388E1-8810-4179-9DB4-7E99D33C5FF5}"/>
              </a:ext>
            </a:extLst>
          </p:cNvPr>
          <p:cNvSpPr/>
          <p:nvPr/>
        </p:nvSpPr>
        <p:spPr>
          <a:xfrm>
            <a:off x="8730434" y="4059814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21B2C7-4984-4FB4-B77C-4D1E5B93FE74}"/>
              </a:ext>
            </a:extLst>
          </p:cNvPr>
          <p:cNvSpPr/>
          <p:nvPr/>
        </p:nvSpPr>
        <p:spPr>
          <a:xfrm>
            <a:off x="8747760" y="4866756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164739-3C9B-43F1-8775-BDB5213707DA}"/>
              </a:ext>
            </a:extLst>
          </p:cNvPr>
          <p:cNvSpPr/>
          <p:nvPr/>
        </p:nvSpPr>
        <p:spPr>
          <a:xfrm>
            <a:off x="8748723" y="5626090"/>
            <a:ext cx="1132894" cy="53502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A2110F-C985-4BE0-A4D8-9FF5AC689D60}"/>
              </a:ext>
            </a:extLst>
          </p:cNvPr>
          <p:cNvSpPr/>
          <p:nvPr/>
        </p:nvSpPr>
        <p:spPr>
          <a:xfrm>
            <a:off x="4231570" y="3893991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6B79C7-2EDF-4E97-AD7E-8695A5A7B971}"/>
              </a:ext>
            </a:extLst>
          </p:cNvPr>
          <p:cNvSpPr/>
          <p:nvPr/>
        </p:nvSpPr>
        <p:spPr>
          <a:xfrm>
            <a:off x="4231569" y="4706665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85A02C0-09BC-413E-9D51-7BC06133EFA6}"/>
              </a:ext>
            </a:extLst>
          </p:cNvPr>
          <p:cNvSpPr/>
          <p:nvPr/>
        </p:nvSpPr>
        <p:spPr>
          <a:xfrm>
            <a:off x="4231569" y="5522074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9A3C86-B63D-44BD-8599-6704AD231340}"/>
              </a:ext>
            </a:extLst>
          </p:cNvPr>
          <p:cNvSpPr/>
          <p:nvPr/>
        </p:nvSpPr>
        <p:spPr>
          <a:xfrm>
            <a:off x="6500912" y="3893991"/>
            <a:ext cx="2229512" cy="811602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0204DF4-C55E-457D-AD9A-CC127F9589D7}"/>
              </a:ext>
            </a:extLst>
          </p:cNvPr>
          <p:cNvSpPr/>
          <p:nvPr/>
        </p:nvSpPr>
        <p:spPr>
          <a:xfrm>
            <a:off x="6500911" y="4706665"/>
            <a:ext cx="2229505" cy="815484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3F8663D-5A21-4838-8DB7-DD900685A45A}"/>
              </a:ext>
            </a:extLst>
          </p:cNvPr>
          <p:cNvSpPr/>
          <p:nvPr/>
        </p:nvSpPr>
        <p:spPr>
          <a:xfrm>
            <a:off x="6501541" y="5522149"/>
            <a:ext cx="2228871" cy="822681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F8E8A98-B325-4475-B571-9F6868DCEDAA}"/>
              </a:ext>
            </a:extLst>
          </p:cNvPr>
          <p:cNvSpPr/>
          <p:nvPr/>
        </p:nvSpPr>
        <p:spPr>
          <a:xfrm>
            <a:off x="8730412" y="3893991"/>
            <a:ext cx="1865415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7E37471-388B-4949-B68E-A0BB4B09C92A}"/>
              </a:ext>
            </a:extLst>
          </p:cNvPr>
          <p:cNvSpPr/>
          <p:nvPr/>
        </p:nvSpPr>
        <p:spPr>
          <a:xfrm>
            <a:off x="8731042" y="4703688"/>
            <a:ext cx="1864777" cy="818387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DEFA628-1222-438A-95E3-C7A6AB2B69C0}"/>
              </a:ext>
            </a:extLst>
          </p:cNvPr>
          <p:cNvSpPr/>
          <p:nvPr/>
        </p:nvSpPr>
        <p:spPr>
          <a:xfrm>
            <a:off x="8730412" y="5523980"/>
            <a:ext cx="1865415" cy="820849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35863"/>
            <a:ext cx="11460480" cy="134112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06FDB-D6B6-4175-AAE8-6A14A0005743}"/>
              </a:ext>
            </a:extLst>
          </p:cNvPr>
          <p:cNvSpPr txBox="1"/>
          <p:nvPr/>
        </p:nvSpPr>
        <p:spPr>
          <a:xfrm>
            <a:off x="731520" y="1661648"/>
            <a:ext cx="331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p {</a:t>
            </a:r>
          </a:p>
          <a:p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padding: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1rem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p:nth-child(odd) {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color: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blue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p:nth-child(3n + 2) {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padding: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1rem 0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613FBB-96D8-41C7-9A9E-DEFC8DAA3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78" y="1129875"/>
            <a:ext cx="6734175" cy="188595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3386A5-3942-49E5-9E75-F55125C7CD7A}"/>
              </a:ext>
            </a:extLst>
          </p:cNvPr>
          <p:cNvCxnSpPr>
            <a:cxnSpLocks/>
          </p:cNvCxnSpPr>
          <p:nvPr/>
        </p:nvCxnSpPr>
        <p:spPr>
          <a:xfrm>
            <a:off x="5181600" y="4293798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8EFEEA-BE5E-49BB-AC3F-677DE779EC85}"/>
              </a:ext>
            </a:extLst>
          </p:cNvPr>
          <p:cNvCxnSpPr>
            <a:cxnSpLocks/>
          </p:cNvCxnSpPr>
          <p:nvPr/>
        </p:nvCxnSpPr>
        <p:spPr>
          <a:xfrm>
            <a:off x="4773168" y="4413504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AF4AE4-4AFD-4FA8-A5D1-2025675B594C}"/>
              </a:ext>
            </a:extLst>
          </p:cNvPr>
          <p:cNvCxnSpPr>
            <a:cxnSpLocks/>
          </p:cNvCxnSpPr>
          <p:nvPr/>
        </p:nvCxnSpPr>
        <p:spPr>
          <a:xfrm flipH="1">
            <a:off x="4236720" y="4293798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777DF3-28C3-4C62-AD32-ED26AD18FED6}"/>
              </a:ext>
            </a:extLst>
          </p:cNvPr>
          <p:cNvCxnSpPr>
            <a:cxnSpLocks/>
          </p:cNvCxnSpPr>
          <p:nvPr/>
        </p:nvCxnSpPr>
        <p:spPr>
          <a:xfrm flipV="1">
            <a:off x="4773168" y="4051900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FE3191-46A1-4EDB-A367-F002C4901A67}"/>
              </a:ext>
            </a:extLst>
          </p:cNvPr>
          <p:cNvCxnSpPr>
            <a:cxnSpLocks/>
          </p:cNvCxnSpPr>
          <p:nvPr/>
        </p:nvCxnSpPr>
        <p:spPr>
          <a:xfrm>
            <a:off x="5187696" y="5086278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4564FB-6D25-41FC-B34D-FB4603C479D4}"/>
              </a:ext>
            </a:extLst>
          </p:cNvPr>
          <p:cNvCxnSpPr>
            <a:cxnSpLocks/>
          </p:cNvCxnSpPr>
          <p:nvPr/>
        </p:nvCxnSpPr>
        <p:spPr>
          <a:xfrm>
            <a:off x="4779264" y="5205984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D855E3-0523-4468-9B84-A63FFEF2C13C}"/>
              </a:ext>
            </a:extLst>
          </p:cNvPr>
          <p:cNvCxnSpPr>
            <a:cxnSpLocks/>
          </p:cNvCxnSpPr>
          <p:nvPr/>
        </p:nvCxnSpPr>
        <p:spPr>
          <a:xfrm flipH="1">
            <a:off x="4242816" y="5086278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76AC08-0290-4658-9D56-98F0C26531AC}"/>
              </a:ext>
            </a:extLst>
          </p:cNvPr>
          <p:cNvCxnSpPr>
            <a:cxnSpLocks/>
          </p:cNvCxnSpPr>
          <p:nvPr/>
        </p:nvCxnSpPr>
        <p:spPr>
          <a:xfrm flipV="1">
            <a:off x="4779264" y="4844380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49AAEB-DB0B-40FA-9D1D-F2169E218A2C}"/>
              </a:ext>
            </a:extLst>
          </p:cNvPr>
          <p:cNvCxnSpPr>
            <a:cxnSpLocks/>
          </p:cNvCxnSpPr>
          <p:nvPr/>
        </p:nvCxnSpPr>
        <p:spPr>
          <a:xfrm>
            <a:off x="5193792" y="5854374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E190C2-8685-434C-BCA5-D04667A0793D}"/>
              </a:ext>
            </a:extLst>
          </p:cNvPr>
          <p:cNvCxnSpPr>
            <a:cxnSpLocks/>
          </p:cNvCxnSpPr>
          <p:nvPr/>
        </p:nvCxnSpPr>
        <p:spPr>
          <a:xfrm>
            <a:off x="4785360" y="5974080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76957E-35CE-4080-9B5B-81E5FA2F393C}"/>
              </a:ext>
            </a:extLst>
          </p:cNvPr>
          <p:cNvCxnSpPr>
            <a:cxnSpLocks/>
          </p:cNvCxnSpPr>
          <p:nvPr/>
        </p:nvCxnSpPr>
        <p:spPr>
          <a:xfrm flipH="1">
            <a:off x="4248912" y="5854374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85F89A-6BF2-4FA9-95E6-DC6216F40B66}"/>
              </a:ext>
            </a:extLst>
          </p:cNvPr>
          <p:cNvCxnSpPr>
            <a:cxnSpLocks/>
          </p:cNvCxnSpPr>
          <p:nvPr/>
        </p:nvCxnSpPr>
        <p:spPr>
          <a:xfrm flipV="1">
            <a:off x="4785360" y="5612476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EB22B6-7282-4DC2-B065-F96C2085A1C9}"/>
              </a:ext>
            </a:extLst>
          </p:cNvPr>
          <p:cNvCxnSpPr>
            <a:cxnSpLocks/>
          </p:cNvCxnSpPr>
          <p:nvPr/>
        </p:nvCxnSpPr>
        <p:spPr>
          <a:xfrm>
            <a:off x="7284720" y="4293798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E3F33A-D5FC-46BE-BDB4-43D403956BA9}"/>
              </a:ext>
            </a:extLst>
          </p:cNvPr>
          <p:cNvCxnSpPr>
            <a:cxnSpLocks/>
          </p:cNvCxnSpPr>
          <p:nvPr/>
        </p:nvCxnSpPr>
        <p:spPr>
          <a:xfrm>
            <a:off x="6876288" y="4413504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70071AD-A1DF-4F1B-9416-59C1C5542F1D}"/>
              </a:ext>
            </a:extLst>
          </p:cNvPr>
          <p:cNvCxnSpPr>
            <a:cxnSpLocks/>
          </p:cNvCxnSpPr>
          <p:nvPr/>
        </p:nvCxnSpPr>
        <p:spPr>
          <a:xfrm flipH="1">
            <a:off x="6339840" y="4293798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464AF3-DF70-49B3-A7BA-0270B8C885B5}"/>
              </a:ext>
            </a:extLst>
          </p:cNvPr>
          <p:cNvCxnSpPr>
            <a:cxnSpLocks/>
          </p:cNvCxnSpPr>
          <p:nvPr/>
        </p:nvCxnSpPr>
        <p:spPr>
          <a:xfrm flipV="1">
            <a:off x="6876288" y="4051900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FA6EE2-FADE-4FEC-AB03-C172224BB419}"/>
              </a:ext>
            </a:extLst>
          </p:cNvPr>
          <p:cNvCxnSpPr>
            <a:cxnSpLocks/>
          </p:cNvCxnSpPr>
          <p:nvPr/>
        </p:nvCxnSpPr>
        <p:spPr>
          <a:xfrm>
            <a:off x="7284720" y="5074086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B61697A-F981-4832-8E05-45380232F0E5}"/>
              </a:ext>
            </a:extLst>
          </p:cNvPr>
          <p:cNvCxnSpPr>
            <a:cxnSpLocks/>
          </p:cNvCxnSpPr>
          <p:nvPr/>
        </p:nvCxnSpPr>
        <p:spPr>
          <a:xfrm>
            <a:off x="6876288" y="5193792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5086EE-CFDE-4082-AE87-CAEF632B05E9}"/>
              </a:ext>
            </a:extLst>
          </p:cNvPr>
          <p:cNvCxnSpPr>
            <a:cxnSpLocks/>
          </p:cNvCxnSpPr>
          <p:nvPr/>
        </p:nvCxnSpPr>
        <p:spPr>
          <a:xfrm flipH="1">
            <a:off x="6339840" y="5074086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08A7D8-8855-4A6A-B9C8-EA073BEAED24}"/>
              </a:ext>
            </a:extLst>
          </p:cNvPr>
          <p:cNvCxnSpPr>
            <a:cxnSpLocks/>
          </p:cNvCxnSpPr>
          <p:nvPr/>
        </p:nvCxnSpPr>
        <p:spPr>
          <a:xfrm flipV="1">
            <a:off x="6876288" y="4832188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D53D80C-F394-4FB2-B2DB-94896823A12F}"/>
              </a:ext>
            </a:extLst>
          </p:cNvPr>
          <p:cNvCxnSpPr>
            <a:cxnSpLocks/>
          </p:cNvCxnSpPr>
          <p:nvPr/>
        </p:nvCxnSpPr>
        <p:spPr>
          <a:xfrm>
            <a:off x="7290816" y="5854374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163EAB-0FB8-4165-8AAA-0296D7334D1E}"/>
              </a:ext>
            </a:extLst>
          </p:cNvPr>
          <p:cNvCxnSpPr>
            <a:cxnSpLocks/>
          </p:cNvCxnSpPr>
          <p:nvPr/>
        </p:nvCxnSpPr>
        <p:spPr>
          <a:xfrm>
            <a:off x="6882384" y="5974080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EDC1BC-667A-461A-BE4A-1B266CC96F57}"/>
              </a:ext>
            </a:extLst>
          </p:cNvPr>
          <p:cNvCxnSpPr>
            <a:cxnSpLocks/>
          </p:cNvCxnSpPr>
          <p:nvPr/>
        </p:nvCxnSpPr>
        <p:spPr>
          <a:xfrm flipH="1">
            <a:off x="6345936" y="5854374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6549E0-0C60-4542-B914-3A0DC7B852F7}"/>
              </a:ext>
            </a:extLst>
          </p:cNvPr>
          <p:cNvCxnSpPr>
            <a:cxnSpLocks/>
          </p:cNvCxnSpPr>
          <p:nvPr/>
        </p:nvCxnSpPr>
        <p:spPr>
          <a:xfrm flipV="1">
            <a:off x="6882384" y="5612476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9F2CA2-DB42-4372-A21F-C63BED7E17FB}"/>
              </a:ext>
            </a:extLst>
          </p:cNvPr>
          <p:cNvCxnSpPr>
            <a:cxnSpLocks/>
          </p:cNvCxnSpPr>
          <p:nvPr/>
        </p:nvCxnSpPr>
        <p:spPr>
          <a:xfrm>
            <a:off x="9680448" y="4299894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11B0392-14E8-44D2-AFC5-3A3705E38367}"/>
              </a:ext>
            </a:extLst>
          </p:cNvPr>
          <p:cNvCxnSpPr>
            <a:cxnSpLocks/>
          </p:cNvCxnSpPr>
          <p:nvPr/>
        </p:nvCxnSpPr>
        <p:spPr>
          <a:xfrm>
            <a:off x="9272016" y="4419600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F296CF-9D0F-4AA5-AEB5-244248D45643}"/>
              </a:ext>
            </a:extLst>
          </p:cNvPr>
          <p:cNvCxnSpPr>
            <a:cxnSpLocks/>
          </p:cNvCxnSpPr>
          <p:nvPr/>
        </p:nvCxnSpPr>
        <p:spPr>
          <a:xfrm flipH="1">
            <a:off x="8735568" y="4299894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6641BB-EDA3-4D4A-80CB-D216145815FC}"/>
              </a:ext>
            </a:extLst>
          </p:cNvPr>
          <p:cNvCxnSpPr>
            <a:cxnSpLocks/>
          </p:cNvCxnSpPr>
          <p:nvPr/>
        </p:nvCxnSpPr>
        <p:spPr>
          <a:xfrm flipV="1">
            <a:off x="9272016" y="4057996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ADCEF3-725F-4EE8-B27F-AD7E922DAD3F}"/>
              </a:ext>
            </a:extLst>
          </p:cNvPr>
          <p:cNvCxnSpPr>
            <a:cxnSpLocks/>
          </p:cNvCxnSpPr>
          <p:nvPr/>
        </p:nvCxnSpPr>
        <p:spPr>
          <a:xfrm>
            <a:off x="9692640" y="5080182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CC4CA28-78A1-4B86-A281-CE27A020050C}"/>
              </a:ext>
            </a:extLst>
          </p:cNvPr>
          <p:cNvCxnSpPr>
            <a:cxnSpLocks/>
          </p:cNvCxnSpPr>
          <p:nvPr/>
        </p:nvCxnSpPr>
        <p:spPr>
          <a:xfrm>
            <a:off x="9284208" y="5199888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BD68557-9550-4810-A99B-C4A31F931082}"/>
              </a:ext>
            </a:extLst>
          </p:cNvPr>
          <p:cNvCxnSpPr>
            <a:cxnSpLocks/>
          </p:cNvCxnSpPr>
          <p:nvPr/>
        </p:nvCxnSpPr>
        <p:spPr>
          <a:xfrm flipH="1">
            <a:off x="8747760" y="5080182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DD563E-1D08-46D4-A7F6-846E96A29F7C}"/>
              </a:ext>
            </a:extLst>
          </p:cNvPr>
          <p:cNvCxnSpPr>
            <a:cxnSpLocks/>
          </p:cNvCxnSpPr>
          <p:nvPr/>
        </p:nvCxnSpPr>
        <p:spPr>
          <a:xfrm flipV="1">
            <a:off x="9284208" y="4838284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17B11CA-43C3-4F2F-A98E-1D061FF96B40}"/>
              </a:ext>
            </a:extLst>
          </p:cNvPr>
          <p:cNvCxnSpPr>
            <a:cxnSpLocks/>
          </p:cNvCxnSpPr>
          <p:nvPr/>
        </p:nvCxnSpPr>
        <p:spPr>
          <a:xfrm>
            <a:off x="9692640" y="5860470"/>
            <a:ext cx="182880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6BCD671-344A-4CF9-ACAB-D3C44B2B8415}"/>
              </a:ext>
            </a:extLst>
          </p:cNvPr>
          <p:cNvCxnSpPr>
            <a:cxnSpLocks/>
          </p:cNvCxnSpPr>
          <p:nvPr/>
        </p:nvCxnSpPr>
        <p:spPr>
          <a:xfrm>
            <a:off x="9284208" y="5980176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B681E89-1322-42A3-B780-486D9B197D1A}"/>
              </a:ext>
            </a:extLst>
          </p:cNvPr>
          <p:cNvCxnSpPr>
            <a:cxnSpLocks/>
          </p:cNvCxnSpPr>
          <p:nvPr/>
        </p:nvCxnSpPr>
        <p:spPr>
          <a:xfrm flipH="1">
            <a:off x="8747760" y="5860470"/>
            <a:ext cx="170688" cy="0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CCA193-45E6-4779-A578-B01381D1322E}"/>
              </a:ext>
            </a:extLst>
          </p:cNvPr>
          <p:cNvCxnSpPr>
            <a:cxnSpLocks/>
          </p:cNvCxnSpPr>
          <p:nvPr/>
        </p:nvCxnSpPr>
        <p:spPr>
          <a:xfrm flipV="1">
            <a:off x="9284208" y="5618572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1C88DDE-E75D-46FF-8685-AE0AD7F224E0}"/>
              </a:ext>
            </a:extLst>
          </p:cNvPr>
          <p:cNvSpPr/>
          <p:nvPr/>
        </p:nvSpPr>
        <p:spPr>
          <a:xfrm>
            <a:off x="786385" y="1726589"/>
            <a:ext cx="1847088" cy="810768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7" name="Table 10">
            <a:extLst>
              <a:ext uri="{FF2B5EF4-FFF2-40B4-BE49-F238E27FC236}">
                <a16:creationId xmlns:a16="http://schemas.microsoft.com/office/drawing/2014/main" id="{62A86E6C-0480-43C6-AFDA-FD385AFEC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40037"/>
              </p:ext>
            </p:extLst>
          </p:nvPr>
        </p:nvGraphicFramePr>
        <p:xfrm>
          <a:off x="4242815" y="626689"/>
          <a:ext cx="6353003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353003">
                  <a:extLst>
                    <a:ext uri="{9D8B030D-6E8A-4147-A177-3AD203B41FA5}">
                      <a16:colId xmlns:a16="http://schemas.microsoft.com/office/drawing/2014/main" val="352958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7512103"/>
                  </a:ext>
                </a:extLst>
              </a:tr>
            </a:tbl>
          </a:graphicData>
        </a:graphic>
      </p:graphicFrame>
      <p:graphicFrame>
        <p:nvGraphicFramePr>
          <p:cNvPr id="78" name="Table 10">
            <a:extLst>
              <a:ext uri="{FF2B5EF4-FFF2-40B4-BE49-F238E27FC236}">
                <a16:creationId xmlns:a16="http://schemas.microsoft.com/office/drawing/2014/main" id="{3196DFAF-DA58-4A23-BF58-BF8C33205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51677"/>
              </p:ext>
            </p:extLst>
          </p:nvPr>
        </p:nvGraphicFramePr>
        <p:xfrm>
          <a:off x="4242816" y="3066475"/>
          <a:ext cx="6353003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353003">
                  <a:extLst>
                    <a:ext uri="{9D8B030D-6E8A-4147-A177-3AD203B41FA5}">
                      <a16:colId xmlns:a16="http://schemas.microsoft.com/office/drawing/2014/main" val="352958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7512103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16363DED-9395-47F8-9451-E587E25D9C1A}"/>
              </a:ext>
            </a:extLst>
          </p:cNvPr>
          <p:cNvSpPr/>
          <p:nvPr/>
        </p:nvSpPr>
        <p:spPr>
          <a:xfrm>
            <a:off x="786384" y="2537357"/>
            <a:ext cx="2078735" cy="837612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867A19-2FF3-4AEE-BC48-33C1900EB3A3}"/>
              </a:ext>
            </a:extLst>
          </p:cNvPr>
          <p:cNvSpPr/>
          <p:nvPr/>
        </p:nvSpPr>
        <p:spPr>
          <a:xfrm>
            <a:off x="786384" y="3371180"/>
            <a:ext cx="2313422" cy="837612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09B97E4-A2F4-4803-A623-B2AB00A08983}"/>
              </a:ext>
            </a:extLst>
          </p:cNvPr>
          <p:cNvCxnSpPr>
            <a:cxnSpLocks/>
          </p:cNvCxnSpPr>
          <p:nvPr/>
        </p:nvCxnSpPr>
        <p:spPr>
          <a:xfrm>
            <a:off x="5181600" y="4299894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6D3CB89-93C7-40AE-B610-1517D49FD2C1}"/>
              </a:ext>
            </a:extLst>
          </p:cNvPr>
          <p:cNvCxnSpPr>
            <a:cxnSpLocks/>
          </p:cNvCxnSpPr>
          <p:nvPr/>
        </p:nvCxnSpPr>
        <p:spPr>
          <a:xfrm>
            <a:off x="4773168" y="4419600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C1C5347-9262-49EC-B9EE-4A57EE0EFA95}"/>
              </a:ext>
            </a:extLst>
          </p:cNvPr>
          <p:cNvCxnSpPr>
            <a:cxnSpLocks/>
          </p:cNvCxnSpPr>
          <p:nvPr/>
        </p:nvCxnSpPr>
        <p:spPr>
          <a:xfrm flipH="1">
            <a:off x="4236720" y="4299894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A67A267-C83E-4B36-A280-EF9310612859}"/>
              </a:ext>
            </a:extLst>
          </p:cNvPr>
          <p:cNvCxnSpPr>
            <a:cxnSpLocks/>
          </p:cNvCxnSpPr>
          <p:nvPr/>
        </p:nvCxnSpPr>
        <p:spPr>
          <a:xfrm flipV="1">
            <a:off x="4773168" y="4057996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4E9A038-DF59-4FD1-9F16-0B8B0FE893FA}"/>
              </a:ext>
            </a:extLst>
          </p:cNvPr>
          <p:cNvCxnSpPr>
            <a:cxnSpLocks/>
          </p:cNvCxnSpPr>
          <p:nvPr/>
        </p:nvCxnSpPr>
        <p:spPr>
          <a:xfrm>
            <a:off x="5187696" y="5092374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63A0FF-7E9C-4FFD-BC98-83A4A3A0F6FB}"/>
              </a:ext>
            </a:extLst>
          </p:cNvPr>
          <p:cNvCxnSpPr>
            <a:cxnSpLocks/>
          </p:cNvCxnSpPr>
          <p:nvPr/>
        </p:nvCxnSpPr>
        <p:spPr>
          <a:xfrm>
            <a:off x="4779264" y="5212080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D07B526-7216-41FD-B5C5-D69B923DAFB1}"/>
              </a:ext>
            </a:extLst>
          </p:cNvPr>
          <p:cNvCxnSpPr>
            <a:cxnSpLocks/>
          </p:cNvCxnSpPr>
          <p:nvPr/>
        </p:nvCxnSpPr>
        <p:spPr>
          <a:xfrm flipH="1">
            <a:off x="4242816" y="5092374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A329C82-D9D2-4717-B5FD-687F270BC66E}"/>
              </a:ext>
            </a:extLst>
          </p:cNvPr>
          <p:cNvCxnSpPr>
            <a:cxnSpLocks/>
          </p:cNvCxnSpPr>
          <p:nvPr/>
        </p:nvCxnSpPr>
        <p:spPr>
          <a:xfrm flipV="1">
            <a:off x="4779264" y="4850476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6BD265A-F91E-4FC0-995E-F2FF5F7F3F25}"/>
              </a:ext>
            </a:extLst>
          </p:cNvPr>
          <p:cNvCxnSpPr>
            <a:cxnSpLocks/>
          </p:cNvCxnSpPr>
          <p:nvPr/>
        </p:nvCxnSpPr>
        <p:spPr>
          <a:xfrm>
            <a:off x="5193792" y="5860470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19A7B22-AAD7-43A7-BD2D-2D3046253925}"/>
              </a:ext>
            </a:extLst>
          </p:cNvPr>
          <p:cNvCxnSpPr>
            <a:cxnSpLocks/>
          </p:cNvCxnSpPr>
          <p:nvPr/>
        </p:nvCxnSpPr>
        <p:spPr>
          <a:xfrm>
            <a:off x="4785360" y="5980176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086C740-65C1-459B-B8CF-79313D9145CC}"/>
              </a:ext>
            </a:extLst>
          </p:cNvPr>
          <p:cNvCxnSpPr>
            <a:cxnSpLocks/>
          </p:cNvCxnSpPr>
          <p:nvPr/>
        </p:nvCxnSpPr>
        <p:spPr>
          <a:xfrm flipH="1">
            <a:off x="4248912" y="5860470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19FC8FC-15BB-47DA-83A5-FBEF74FD5D50}"/>
              </a:ext>
            </a:extLst>
          </p:cNvPr>
          <p:cNvCxnSpPr>
            <a:cxnSpLocks/>
          </p:cNvCxnSpPr>
          <p:nvPr/>
        </p:nvCxnSpPr>
        <p:spPr>
          <a:xfrm flipV="1">
            <a:off x="4785360" y="5618572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6ED0D65-822F-4F2C-A917-CA1DF2E76E39}"/>
              </a:ext>
            </a:extLst>
          </p:cNvPr>
          <p:cNvCxnSpPr>
            <a:cxnSpLocks/>
          </p:cNvCxnSpPr>
          <p:nvPr/>
        </p:nvCxnSpPr>
        <p:spPr>
          <a:xfrm>
            <a:off x="6876288" y="4419600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7B45070-5043-46A5-9FA2-96F6CEAD9D6A}"/>
              </a:ext>
            </a:extLst>
          </p:cNvPr>
          <p:cNvCxnSpPr>
            <a:cxnSpLocks/>
          </p:cNvCxnSpPr>
          <p:nvPr/>
        </p:nvCxnSpPr>
        <p:spPr>
          <a:xfrm flipV="1">
            <a:off x="6876288" y="4057996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2F323D3-BF9D-4464-AD98-EEAE4098711C}"/>
              </a:ext>
            </a:extLst>
          </p:cNvPr>
          <p:cNvCxnSpPr>
            <a:cxnSpLocks/>
          </p:cNvCxnSpPr>
          <p:nvPr/>
        </p:nvCxnSpPr>
        <p:spPr>
          <a:xfrm>
            <a:off x="6876288" y="5199888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4801E89-FBF1-4401-B326-A9883A4A692D}"/>
              </a:ext>
            </a:extLst>
          </p:cNvPr>
          <p:cNvCxnSpPr>
            <a:cxnSpLocks/>
          </p:cNvCxnSpPr>
          <p:nvPr/>
        </p:nvCxnSpPr>
        <p:spPr>
          <a:xfrm flipV="1">
            <a:off x="6876288" y="4838284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D4A82AD-2516-4BFB-A9A6-030AAF282C23}"/>
              </a:ext>
            </a:extLst>
          </p:cNvPr>
          <p:cNvCxnSpPr>
            <a:cxnSpLocks/>
          </p:cNvCxnSpPr>
          <p:nvPr/>
        </p:nvCxnSpPr>
        <p:spPr>
          <a:xfrm>
            <a:off x="6882384" y="5980176"/>
            <a:ext cx="0" cy="187035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A92DEF64-2B28-4D54-B0BE-28B3B16ED1C4}"/>
              </a:ext>
            </a:extLst>
          </p:cNvPr>
          <p:cNvCxnSpPr>
            <a:cxnSpLocks/>
          </p:cNvCxnSpPr>
          <p:nvPr/>
        </p:nvCxnSpPr>
        <p:spPr>
          <a:xfrm flipV="1">
            <a:off x="6882384" y="5618572"/>
            <a:ext cx="0" cy="160436"/>
          </a:xfrm>
          <a:prstGeom prst="straightConnector1">
            <a:avLst/>
          </a:prstGeom>
          <a:ln>
            <a:solidFill>
              <a:srgbClr val="CC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6CECA45-C31C-4829-BA74-6C892AD3E570}"/>
              </a:ext>
            </a:extLst>
          </p:cNvPr>
          <p:cNvCxnSpPr>
            <a:cxnSpLocks/>
          </p:cNvCxnSpPr>
          <p:nvPr/>
        </p:nvCxnSpPr>
        <p:spPr>
          <a:xfrm>
            <a:off x="9680448" y="4305990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BCFB486-C918-4635-9EC9-2BA1D706317F}"/>
              </a:ext>
            </a:extLst>
          </p:cNvPr>
          <p:cNvCxnSpPr>
            <a:cxnSpLocks/>
          </p:cNvCxnSpPr>
          <p:nvPr/>
        </p:nvCxnSpPr>
        <p:spPr>
          <a:xfrm>
            <a:off x="9272016" y="4425696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0021C83-54B3-4D20-A10B-1E8CFE031B3A}"/>
              </a:ext>
            </a:extLst>
          </p:cNvPr>
          <p:cNvCxnSpPr>
            <a:cxnSpLocks/>
          </p:cNvCxnSpPr>
          <p:nvPr/>
        </p:nvCxnSpPr>
        <p:spPr>
          <a:xfrm flipH="1">
            <a:off x="8735568" y="4305990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D777B38-3666-4E45-8CFC-ADD603A5C809}"/>
              </a:ext>
            </a:extLst>
          </p:cNvPr>
          <p:cNvCxnSpPr>
            <a:cxnSpLocks/>
          </p:cNvCxnSpPr>
          <p:nvPr/>
        </p:nvCxnSpPr>
        <p:spPr>
          <a:xfrm flipV="1">
            <a:off x="9272016" y="4064092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EC3FCEF-A7A7-4292-9305-84E6A86ED99D}"/>
              </a:ext>
            </a:extLst>
          </p:cNvPr>
          <p:cNvCxnSpPr>
            <a:cxnSpLocks/>
          </p:cNvCxnSpPr>
          <p:nvPr/>
        </p:nvCxnSpPr>
        <p:spPr>
          <a:xfrm>
            <a:off x="9692640" y="5086278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AFC9EE8-57CE-4CDA-B03E-4396A7AFEC00}"/>
              </a:ext>
            </a:extLst>
          </p:cNvPr>
          <p:cNvCxnSpPr>
            <a:cxnSpLocks/>
          </p:cNvCxnSpPr>
          <p:nvPr/>
        </p:nvCxnSpPr>
        <p:spPr>
          <a:xfrm>
            <a:off x="9284208" y="5205984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6759F0C-FAB4-4359-9A3E-6241B554751E}"/>
              </a:ext>
            </a:extLst>
          </p:cNvPr>
          <p:cNvCxnSpPr>
            <a:cxnSpLocks/>
          </p:cNvCxnSpPr>
          <p:nvPr/>
        </p:nvCxnSpPr>
        <p:spPr>
          <a:xfrm flipH="1">
            <a:off x="8747760" y="5086278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20C3B05-8A0F-46FF-A958-2EFDADF1D10C}"/>
              </a:ext>
            </a:extLst>
          </p:cNvPr>
          <p:cNvCxnSpPr>
            <a:cxnSpLocks/>
          </p:cNvCxnSpPr>
          <p:nvPr/>
        </p:nvCxnSpPr>
        <p:spPr>
          <a:xfrm flipV="1">
            <a:off x="9284208" y="4844380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840B93C-F784-46AB-94CA-3FE07BC3A22F}"/>
              </a:ext>
            </a:extLst>
          </p:cNvPr>
          <p:cNvCxnSpPr>
            <a:cxnSpLocks/>
          </p:cNvCxnSpPr>
          <p:nvPr/>
        </p:nvCxnSpPr>
        <p:spPr>
          <a:xfrm>
            <a:off x="9692640" y="5866566"/>
            <a:ext cx="182880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03D8499F-8D8D-4303-B234-FD847A771211}"/>
              </a:ext>
            </a:extLst>
          </p:cNvPr>
          <p:cNvCxnSpPr>
            <a:cxnSpLocks/>
          </p:cNvCxnSpPr>
          <p:nvPr/>
        </p:nvCxnSpPr>
        <p:spPr>
          <a:xfrm>
            <a:off x="9284208" y="5986272"/>
            <a:ext cx="0" cy="187035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88DA7AD-04C2-43A3-B317-FBBB84FDBB47}"/>
              </a:ext>
            </a:extLst>
          </p:cNvPr>
          <p:cNvCxnSpPr>
            <a:cxnSpLocks/>
          </p:cNvCxnSpPr>
          <p:nvPr/>
        </p:nvCxnSpPr>
        <p:spPr>
          <a:xfrm flipH="1">
            <a:off x="8747760" y="5866566"/>
            <a:ext cx="170688" cy="0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DC59E1-1821-4E9D-85F1-B6A1C65F5ECB}"/>
              </a:ext>
            </a:extLst>
          </p:cNvPr>
          <p:cNvCxnSpPr>
            <a:cxnSpLocks/>
          </p:cNvCxnSpPr>
          <p:nvPr/>
        </p:nvCxnSpPr>
        <p:spPr>
          <a:xfrm flipV="1">
            <a:off x="9284208" y="5624668"/>
            <a:ext cx="0" cy="160436"/>
          </a:xfrm>
          <a:prstGeom prst="straightConnector1">
            <a:avLst/>
          </a:prstGeom>
          <a:ln>
            <a:solidFill>
              <a:srgbClr val="72E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8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81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76" grpId="0" animBg="1"/>
      <p:bldP spid="76" grpId="1" animBg="1"/>
      <p:bldP spid="79" grpId="0" animBg="1"/>
      <p:bldP spid="79" grpId="1" animBg="1"/>
      <p:bldP spid="8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C4D3F-7E93-41E7-8C6F-EE6899A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2000"/>
            <a:ext cx="10515600" cy="1786956"/>
          </a:xfrm>
        </p:spPr>
        <p:txBody>
          <a:bodyPr anchor="ctr"/>
          <a:lstStyle/>
          <a:p>
            <a:pPr algn="ctr"/>
            <a:r>
              <a:rPr lang="en-US" dirty="0"/>
              <a:t>Nested Selectors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AF8E85-1B73-45C7-8695-9101D4C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8999"/>
            <a:ext cx="10515600" cy="2660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 the most specific selector(s) possible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Do not nest selectors more than 3 layers deep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Make sure nested selectors are the best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6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/>
          </a:bodyPr>
          <a:lstStyle/>
          <a:p>
            <a:pPr algn="ctr"/>
            <a:r>
              <a:rPr lang="en-US" sz="13800" dirty="0">
                <a:latin typeface="Gadugi" panose="020B0502040204020203" pitchFamily="34" charset="0"/>
                <a:ea typeface="Gadugi" panose="020B0502040204020203" pitchFamily="34" charset="0"/>
              </a:rPr>
              <a:t>Variables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33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62130B-4FE5-48FE-838A-E199AFB7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13"/>
            <a:ext cx="12192000" cy="6070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6073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60730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56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DE9F713-6E31-4E0F-89C9-B09557379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251096"/>
              </p:ext>
            </p:extLst>
          </p:nvPr>
        </p:nvGraphicFramePr>
        <p:xfrm>
          <a:off x="878615" y="2162513"/>
          <a:ext cx="10434770" cy="3108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17385">
                  <a:extLst>
                    <a:ext uri="{9D8B030D-6E8A-4147-A177-3AD203B41FA5}">
                      <a16:colId xmlns:a16="http://schemas.microsoft.com/office/drawing/2014/main" val="4049219560"/>
                    </a:ext>
                  </a:extLst>
                </a:gridCol>
                <a:gridCol w="5217385">
                  <a:extLst>
                    <a:ext uri="{9D8B030D-6E8A-4147-A177-3AD203B41FA5}">
                      <a16:colId xmlns:a16="http://schemas.microsoft.com/office/drawing/2014/main" val="476740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$white: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fff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$black: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#000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#ccc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$dark-grey: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#5e5e5e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b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$primary-font-color: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$white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$secondary-font-color: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b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$primary-background-color: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$secondary-background-color: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$dark-grey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$tertiary-background-color: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$black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$margin-size: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$padding-size: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584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76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CE8DEE2B-6EEA-4888-993A-3F1E83276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47894"/>
              </p:ext>
            </p:extLst>
          </p:nvPr>
        </p:nvGraphicFramePr>
        <p:xfrm>
          <a:off x="369158" y="2060786"/>
          <a:ext cx="11453684" cy="3383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20698">
                  <a:extLst>
                    <a:ext uri="{9D8B030D-6E8A-4147-A177-3AD203B41FA5}">
                      <a16:colId xmlns:a16="http://schemas.microsoft.com/office/drawing/2014/main" val="3842918247"/>
                    </a:ext>
                  </a:extLst>
                </a:gridCol>
                <a:gridCol w="3168794">
                  <a:extLst>
                    <a:ext uri="{9D8B030D-6E8A-4147-A177-3AD203B41FA5}">
                      <a16:colId xmlns:a16="http://schemas.microsoft.com/office/drawing/2014/main" val="3401760420"/>
                    </a:ext>
                  </a:extLst>
                </a:gridCol>
                <a:gridCol w="5464192">
                  <a:extLst>
                    <a:ext uri="{9D8B030D-6E8A-4147-A177-3AD203B41FA5}">
                      <a16:colId xmlns:a16="http://schemas.microsoft.com/office/drawing/2014/main" val="3282062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@import './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variables.scss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’;</a:t>
                      </a: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white-text-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color: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$primary-font-color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padding-left: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$padding-size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$secondary-background-color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$secondary-font-color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ul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list-style-type: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none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margin-bottom: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$margin-size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712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808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830" y="719666"/>
            <a:ext cx="732773" cy="1009599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707929"/>
              </p:ext>
            </p:extLst>
          </p:nvPr>
        </p:nvGraphicFramePr>
        <p:xfrm>
          <a:off x="634313" y="780288"/>
          <a:ext cx="10923374" cy="4419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461687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5461687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padding-left: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$padding-size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$secondary-background-color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$secondary-font-color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ul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list-style-type: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none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    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margin-bottom: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$margin-size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    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  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flex: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padding-left: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#5e5e5e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color: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#ccc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&gt; ul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list-style-type: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none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.left-container &gt; ul &gt; li {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 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margin-bottom: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 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1rem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767544E5-FA38-4230-8207-72B2C7D0C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0178"/>
              </p:ext>
            </p:extLst>
          </p:nvPr>
        </p:nvGraphicFramePr>
        <p:xfrm>
          <a:off x="878611" y="5247753"/>
          <a:ext cx="10434770" cy="1188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17385">
                  <a:extLst>
                    <a:ext uri="{9D8B030D-6E8A-4147-A177-3AD203B41FA5}">
                      <a16:colId xmlns:a16="http://schemas.microsoft.com/office/drawing/2014/main" val="4049219560"/>
                    </a:ext>
                  </a:extLst>
                </a:gridCol>
                <a:gridCol w="5217385">
                  <a:extLst>
                    <a:ext uri="{9D8B030D-6E8A-4147-A177-3AD203B41FA5}">
                      <a16:colId xmlns:a16="http://schemas.microsoft.com/office/drawing/2014/main" val="476740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#ccc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$dark-grey: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#5e5e5e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$secondary-font-color: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$light-grey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$secondary-background-color: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$dark-grey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$margin-size: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$padding-size: 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1rem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584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123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B6B9CE-045A-41AC-9770-BC95ACDA4C5A}"/>
              </a:ext>
            </a:extLst>
          </p:cNvPr>
          <p:cNvSpPr/>
          <p:nvPr/>
        </p:nvSpPr>
        <p:spPr>
          <a:xfrm>
            <a:off x="4089057" y="2551837"/>
            <a:ext cx="40138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$primary-font-color: 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red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$secondary-font-color: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orange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$primary-background-color: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yellow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$secondary-background-color: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green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$tertiary-background-color: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blue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6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43BD78-FC55-4D2F-9E80-E31D2166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535"/>
            <a:ext cx="12192000" cy="6076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9" y="5560730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95" y="5560730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89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C4D3F-7E93-41E7-8C6F-EE6899A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2000"/>
            <a:ext cx="10515600" cy="1786956"/>
          </a:xfrm>
        </p:spPr>
        <p:txBody>
          <a:bodyPr anchor="ctr"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AF8E85-1B73-45C7-8695-9101D4C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8999"/>
            <a:ext cx="10515600" cy="2660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Declared in separate, specific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ea typeface="Gadugi" panose="020B0502040204020203" pitchFamily="34" charset="0"/>
              </a:rPr>
              <a:t>SCSS</a:t>
            </a: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files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Can quickly change the look and feel of your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Makes maintenance far easier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13DE63E-4B55-46E1-8212-DBED5064F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959390"/>
              </p:ext>
            </p:extLst>
          </p:nvPr>
        </p:nvGraphicFramePr>
        <p:xfrm>
          <a:off x="2031999" y="744059"/>
          <a:ext cx="8128000" cy="101092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DA67815-3DC7-46BF-BCCB-88434243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4" y="3311317"/>
            <a:ext cx="933450" cy="16002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26BE2D3-CB50-497E-84BE-A05D46D5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03" y="779714"/>
            <a:ext cx="612648" cy="612648"/>
          </a:xfrm>
          <a:prstGeom prst="rect">
            <a:avLst/>
          </a:prstGeom>
        </p:spPr>
      </p:pic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8DCCFD06-DA18-471F-B188-9D0EE26FE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51" y="837879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0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/>
          </a:bodyPr>
          <a:lstStyle/>
          <a:p>
            <a:pPr algn="ctr"/>
            <a:r>
              <a:rPr lang="en-US" sz="13800" dirty="0">
                <a:latin typeface="Gadugi" panose="020B0502040204020203" pitchFamily="34" charset="0"/>
                <a:ea typeface="Gadugi" panose="020B0502040204020203" pitchFamily="34" charset="0"/>
              </a:rPr>
              <a:t>Inheritance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1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C4D3F-7E93-41E7-8C6F-EE6899AE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2000"/>
            <a:ext cx="10515600" cy="1786956"/>
          </a:xfrm>
        </p:spPr>
        <p:txBody>
          <a:bodyPr anchor="ctr"/>
          <a:lstStyle/>
          <a:p>
            <a:pPr algn="ctr"/>
            <a:r>
              <a:rPr lang="en-US" dirty="0"/>
              <a:t>Inheritance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AF8E85-1B73-45C7-8695-9101D4C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8999"/>
            <a:ext cx="10515600" cy="2660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Poorly implemented and documented</a:t>
            </a:r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Can tightly or weakly couple styles to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Commonly misused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Inferior to </a:t>
            </a:r>
            <a:r>
              <a:rPr lang="en-US" dirty="0" err="1">
                <a:solidFill>
                  <a:schemeClr val="tx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mixins</a:t>
            </a:r>
            <a:endParaRPr lang="en-US" dirty="0">
              <a:solidFill>
                <a:schemeClr val="tx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50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EC8-1B9C-4404-9B17-51A3F9E4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8944"/>
            <a:ext cx="12192000" cy="2493264"/>
          </a:xfrm>
        </p:spPr>
        <p:txBody>
          <a:bodyPr anchor="ctr">
            <a:normAutofit/>
          </a:bodyPr>
          <a:lstStyle/>
          <a:p>
            <a:pPr algn="ctr"/>
            <a:r>
              <a:rPr lang="en-US" sz="13800" dirty="0">
                <a:latin typeface="Gadugi" panose="020B0502040204020203" pitchFamily="34" charset="0"/>
                <a:ea typeface="Gadugi" panose="020B0502040204020203" pitchFamily="34" charset="0"/>
              </a:rPr>
              <a:t>Functions</a:t>
            </a:r>
            <a:endParaRPr lang="en-US" sz="80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5C0E46-0702-4DA4-98EB-E9D704BAA52A}"/>
              </a:ext>
            </a:extLst>
          </p:cNvPr>
          <p:cNvSpPr/>
          <p:nvPr/>
        </p:nvSpPr>
        <p:spPr>
          <a:xfrm>
            <a:off x="2594299" y="978236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4EC2-7588-484C-8522-F6752529D08E}"/>
              </a:ext>
            </a:extLst>
          </p:cNvPr>
          <p:cNvSpPr/>
          <p:nvPr/>
        </p:nvSpPr>
        <p:spPr>
          <a:xfrm>
            <a:off x="2594298" y="1790910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319F9-6E51-4FB4-9768-98F8282C3792}"/>
              </a:ext>
            </a:extLst>
          </p:cNvPr>
          <p:cNvSpPr/>
          <p:nvPr/>
        </p:nvSpPr>
        <p:spPr>
          <a:xfrm>
            <a:off x="2594298" y="2606319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69D9B4-6467-40BC-9D10-764AD8F24A9F}"/>
              </a:ext>
            </a:extLst>
          </p:cNvPr>
          <p:cNvSpPr/>
          <p:nvPr/>
        </p:nvSpPr>
        <p:spPr>
          <a:xfrm>
            <a:off x="4863641" y="978236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4B2866-0F55-4526-B2B3-1B0A428BD488}"/>
              </a:ext>
            </a:extLst>
          </p:cNvPr>
          <p:cNvSpPr/>
          <p:nvPr/>
        </p:nvSpPr>
        <p:spPr>
          <a:xfrm>
            <a:off x="4863640" y="1790910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CB37C4-2158-4CBC-BBF4-65AD4C939DCB}"/>
              </a:ext>
            </a:extLst>
          </p:cNvPr>
          <p:cNvSpPr/>
          <p:nvPr/>
        </p:nvSpPr>
        <p:spPr>
          <a:xfrm>
            <a:off x="4863640" y="2606319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6F4405-EE0E-4BC1-9C02-B8ADE8FCE02C}"/>
              </a:ext>
            </a:extLst>
          </p:cNvPr>
          <p:cNvSpPr/>
          <p:nvPr/>
        </p:nvSpPr>
        <p:spPr>
          <a:xfrm>
            <a:off x="7132983" y="978236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B4A2FE-D0F6-4DF7-9043-71412530929B}"/>
              </a:ext>
            </a:extLst>
          </p:cNvPr>
          <p:cNvSpPr/>
          <p:nvPr/>
        </p:nvSpPr>
        <p:spPr>
          <a:xfrm>
            <a:off x="7132982" y="1790910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F6DCE-0229-48DE-A4F9-D0A114843F6E}"/>
              </a:ext>
            </a:extLst>
          </p:cNvPr>
          <p:cNvSpPr/>
          <p:nvPr/>
        </p:nvSpPr>
        <p:spPr>
          <a:xfrm>
            <a:off x="7132982" y="2606319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C27E64-1DA4-440B-A1DE-D0887571799D}"/>
              </a:ext>
            </a:extLst>
          </p:cNvPr>
          <p:cNvSpPr/>
          <p:nvPr/>
        </p:nvSpPr>
        <p:spPr>
          <a:xfrm>
            <a:off x="2594298" y="4241674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3944EC-2F73-4291-8620-16B5287E4183}"/>
              </a:ext>
            </a:extLst>
          </p:cNvPr>
          <p:cNvSpPr/>
          <p:nvPr/>
        </p:nvSpPr>
        <p:spPr>
          <a:xfrm>
            <a:off x="2594298" y="5057083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30CDA5-A2D8-45BF-9C34-6E6F6A789160}"/>
              </a:ext>
            </a:extLst>
          </p:cNvPr>
          <p:cNvSpPr/>
          <p:nvPr/>
        </p:nvSpPr>
        <p:spPr>
          <a:xfrm>
            <a:off x="4863640" y="4241674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8885C3-7DD7-43F2-871F-B2BD5A05AFEA}"/>
              </a:ext>
            </a:extLst>
          </p:cNvPr>
          <p:cNvSpPr/>
          <p:nvPr/>
        </p:nvSpPr>
        <p:spPr>
          <a:xfrm>
            <a:off x="7132982" y="4241674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7CCB7-BA8B-4557-883C-AFACB3F9EC00}"/>
              </a:ext>
            </a:extLst>
          </p:cNvPr>
          <p:cNvSpPr/>
          <p:nvPr/>
        </p:nvSpPr>
        <p:spPr>
          <a:xfrm>
            <a:off x="5885039" y="357484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B1EFDF-77C9-4A9A-808D-2E6A57659BBD}"/>
              </a:ext>
            </a:extLst>
          </p:cNvPr>
          <p:cNvSpPr/>
          <p:nvPr/>
        </p:nvSpPr>
        <p:spPr>
          <a:xfrm>
            <a:off x="2013532" y="1199371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51D0-7AC5-4A28-BA3B-366BCF66BC48}"/>
              </a:ext>
            </a:extLst>
          </p:cNvPr>
          <p:cNvSpPr/>
          <p:nvPr/>
        </p:nvSpPr>
        <p:spPr>
          <a:xfrm>
            <a:off x="2013532" y="2013794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866259-3C70-4140-9A1D-7B5471D6899A}"/>
              </a:ext>
            </a:extLst>
          </p:cNvPr>
          <p:cNvSpPr/>
          <p:nvPr/>
        </p:nvSpPr>
        <p:spPr>
          <a:xfrm>
            <a:off x="2013532" y="2828217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0128C5-15AB-4F76-AF1C-A37E8B2AE6CF}"/>
              </a:ext>
            </a:extLst>
          </p:cNvPr>
          <p:cNvSpPr/>
          <p:nvPr/>
        </p:nvSpPr>
        <p:spPr>
          <a:xfrm>
            <a:off x="2013531" y="4463370"/>
            <a:ext cx="58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B1AE50-44A7-4853-90F1-D0474FDC17E0}"/>
              </a:ext>
            </a:extLst>
          </p:cNvPr>
          <p:cNvSpPr/>
          <p:nvPr/>
        </p:nvSpPr>
        <p:spPr>
          <a:xfrm>
            <a:off x="2013532" y="5280947"/>
            <a:ext cx="580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59D3D8-7D8A-4D43-AB24-95D0D644B26C}"/>
              </a:ext>
            </a:extLst>
          </p:cNvPr>
          <p:cNvSpPr/>
          <p:nvPr/>
        </p:nvSpPr>
        <p:spPr>
          <a:xfrm>
            <a:off x="3535381" y="115175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855444-4B66-474D-B5AA-29B162D72BD6}"/>
              </a:ext>
            </a:extLst>
          </p:cNvPr>
          <p:cNvSpPr/>
          <p:nvPr/>
        </p:nvSpPr>
        <p:spPr>
          <a:xfrm>
            <a:off x="3535381" y="2013794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707A24-9D30-4EDD-BF92-EB93D7261643}"/>
              </a:ext>
            </a:extLst>
          </p:cNvPr>
          <p:cNvSpPr/>
          <p:nvPr/>
        </p:nvSpPr>
        <p:spPr>
          <a:xfrm>
            <a:off x="3535380" y="2828217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E4E1B9-4D09-4918-A37E-81118F1C8754}"/>
              </a:ext>
            </a:extLst>
          </p:cNvPr>
          <p:cNvSpPr/>
          <p:nvPr/>
        </p:nvSpPr>
        <p:spPr>
          <a:xfrm>
            <a:off x="5902411" y="2828217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FF436D-78F9-4133-8C74-3ED313A72880}"/>
              </a:ext>
            </a:extLst>
          </p:cNvPr>
          <p:cNvSpPr/>
          <p:nvPr/>
        </p:nvSpPr>
        <p:spPr>
          <a:xfrm>
            <a:off x="5902411" y="2013794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A0F43E-9AEA-4A2C-A658-02D6FCB6F521}"/>
              </a:ext>
            </a:extLst>
          </p:cNvPr>
          <p:cNvSpPr/>
          <p:nvPr/>
        </p:nvSpPr>
        <p:spPr>
          <a:xfrm>
            <a:off x="5902411" y="115175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35C0C5-583D-410C-AFB8-11B9C2D6EED5}"/>
              </a:ext>
            </a:extLst>
          </p:cNvPr>
          <p:cNvSpPr/>
          <p:nvPr/>
        </p:nvSpPr>
        <p:spPr>
          <a:xfrm>
            <a:off x="8122380" y="115175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B080A-DBB6-4F75-983F-C61C5C5C47A1}"/>
              </a:ext>
            </a:extLst>
          </p:cNvPr>
          <p:cNvSpPr/>
          <p:nvPr/>
        </p:nvSpPr>
        <p:spPr>
          <a:xfrm>
            <a:off x="8118079" y="2008598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228668-967C-4B56-BF80-758A7FE43F38}"/>
              </a:ext>
            </a:extLst>
          </p:cNvPr>
          <p:cNvSpPr/>
          <p:nvPr/>
        </p:nvSpPr>
        <p:spPr>
          <a:xfrm>
            <a:off x="8118079" y="2830592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BF5F1-370B-463C-870C-ACD124FDF42D}"/>
              </a:ext>
            </a:extLst>
          </p:cNvPr>
          <p:cNvSpPr/>
          <p:nvPr/>
        </p:nvSpPr>
        <p:spPr>
          <a:xfrm>
            <a:off x="3535380" y="4459362"/>
            <a:ext cx="443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F849AA-BBD2-45E5-8745-25237843AF3F}"/>
              </a:ext>
            </a:extLst>
          </p:cNvPr>
          <p:cNvSpPr/>
          <p:nvPr/>
        </p:nvSpPr>
        <p:spPr>
          <a:xfrm>
            <a:off x="5902411" y="4468991"/>
            <a:ext cx="45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82A0DC-92C1-4F65-BCEB-16D59EF8EC20}"/>
              </a:ext>
            </a:extLst>
          </p:cNvPr>
          <p:cNvSpPr/>
          <p:nvPr/>
        </p:nvSpPr>
        <p:spPr>
          <a:xfrm>
            <a:off x="8118078" y="4468991"/>
            <a:ext cx="44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229FA9-048C-412A-8294-48678A59C3D1}"/>
              </a:ext>
            </a:extLst>
          </p:cNvPr>
          <p:cNvSpPr/>
          <p:nvPr/>
        </p:nvSpPr>
        <p:spPr>
          <a:xfrm>
            <a:off x="3534443" y="5282352"/>
            <a:ext cx="54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4143105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0105A05D-C640-4EF5-BDF2-D1DED8EFD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08427"/>
              </p:ext>
            </p:extLst>
          </p:nvPr>
        </p:nvGraphicFramePr>
        <p:xfrm>
          <a:off x="2655074" y="1393463"/>
          <a:ext cx="6881850" cy="45262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447228">
                  <a:extLst>
                    <a:ext uri="{9D8B030D-6E8A-4147-A177-3AD203B41FA5}">
                      <a16:colId xmlns:a16="http://schemas.microsoft.com/office/drawing/2014/main" val="2776384129"/>
                    </a:ext>
                  </a:extLst>
                </a:gridCol>
                <a:gridCol w="3434622">
                  <a:extLst>
                    <a:ext uri="{9D8B030D-6E8A-4147-A177-3AD203B41FA5}">
                      <a16:colId xmlns:a16="http://schemas.microsoft.com/office/drawing/2014/main" val="1851903500"/>
                    </a:ext>
                  </a:extLst>
                </a:gridCol>
              </a:tblGrid>
              <a:tr h="112311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 + 1)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 + 2)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- 4)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+ 4)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+ 7)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…</a:t>
                      </a:r>
                    </a:p>
                    <a:p>
                      <a:endParaRPr lang="en-US" sz="4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+ 97)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+ 100)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34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C63BD16-19AF-48F1-81E4-AF82FD81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127" y="520795"/>
            <a:ext cx="571744" cy="78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39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0105A05D-C640-4EF5-BDF2-D1DED8EFD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997778"/>
              </p:ext>
            </p:extLst>
          </p:nvPr>
        </p:nvGraphicFramePr>
        <p:xfrm>
          <a:off x="2706993" y="1393463"/>
          <a:ext cx="6778011" cy="45262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395213">
                  <a:extLst>
                    <a:ext uri="{9D8B030D-6E8A-4147-A177-3AD203B41FA5}">
                      <a16:colId xmlns:a16="http://schemas.microsoft.com/office/drawing/2014/main" val="2776384129"/>
                    </a:ext>
                  </a:extLst>
                </a:gridCol>
                <a:gridCol w="3382798">
                  <a:extLst>
                    <a:ext uri="{9D8B030D-6E8A-4147-A177-3AD203B41FA5}">
                      <a16:colId xmlns:a16="http://schemas.microsoft.com/office/drawing/2014/main" val="1851903500"/>
                    </a:ext>
                  </a:extLst>
                </a:gridCol>
              </a:tblGrid>
              <a:tr h="112311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(4n + 1)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(4n + 2)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(4n + 3)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(4n)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4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- 5)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+ 5)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+ 9)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…</a:t>
                      </a:r>
                    </a:p>
                    <a:p>
                      <a:endParaRPr lang="en-US" sz="4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+ 93)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24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5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5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+ 97) {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5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5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25</a:t>
                      </a:r>
                      <a:r>
                        <a:rPr lang="en-US" sz="15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5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C63BD16-19AF-48F1-81E4-AF82FD81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127" y="520795"/>
            <a:ext cx="571744" cy="78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59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03" y="719666"/>
            <a:ext cx="732773" cy="1009599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54520"/>
              </p:ext>
            </p:extLst>
          </p:nvPr>
        </p:nvGraphicFramePr>
        <p:xfrm>
          <a:off x="2074506" y="821641"/>
          <a:ext cx="7098097" cy="4419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10724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3087373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@function pow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($base, $exponent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 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$result: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@for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$_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from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 through $exponent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$result: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$result * $base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@return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$result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8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.sidebar 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float: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left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margin-left: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pow(4, 3)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* 1px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.sidebar {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float: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left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margin-left: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64px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79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699CCA-5D43-43E9-99E8-A9046BC8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22" y="719666"/>
            <a:ext cx="732773" cy="1009599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ADC49C9-C0A5-48CA-93CE-A1E26C652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32751"/>
              </p:ext>
            </p:extLst>
          </p:nvPr>
        </p:nvGraphicFramePr>
        <p:xfrm>
          <a:off x="1260479" y="826007"/>
          <a:ext cx="9671041" cy="3596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964619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  <a:gridCol w="3706422">
                  <a:extLst>
                    <a:ext uri="{9D8B030D-6E8A-4147-A177-3AD203B41FA5}">
                      <a16:colId xmlns:a16="http://schemas.microsoft.com/office/drawing/2014/main" val="318021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@function invert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($color, $amount: 100%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 {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$inverse: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change-color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($color, $hue: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hue(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$color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+ 180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@return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mix(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$inverse, $color, $amount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800" dirty="0">
                        <a:solidFill>
                          <a:srgbClr val="CC99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$primary-color: 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#036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.header {</a:t>
                      </a:r>
                    </a:p>
                    <a:p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background-color: 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invert(</a:t>
                      </a:r>
                      <a:r>
                        <a:rPr lang="en-US" sz="1800" dirty="0">
                          <a:solidFill>
                            <a:schemeClr val="accent1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$primary-color, 80%</a:t>
                      </a:r>
                      <a:r>
                        <a:rPr lang="en-US" sz="18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.header {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 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background-color: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rgbClr val="0070C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#523314</a:t>
                      </a:r>
                      <a:r>
                        <a:rPr lang="en-US" sz="1800" b="0" kern="1200" dirty="0">
                          <a:solidFill>
                            <a:srgbClr val="00B05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Gadugi" panose="020B0502040204020203" pitchFamily="34" charset="0"/>
                          <a:ea typeface="Gadugi" panose="020B0502040204020203" pitchFamily="34" charset="0"/>
                          <a:cs typeface="+mn-cs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61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792936B1-7A8E-46BE-952A-9735898EE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793797"/>
              </p:ext>
            </p:extLst>
          </p:nvPr>
        </p:nvGraphicFramePr>
        <p:xfrm>
          <a:off x="1520911" y="2381651"/>
          <a:ext cx="9150178" cy="22250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11568">
                  <a:extLst>
                    <a:ext uri="{9D8B030D-6E8A-4147-A177-3AD203B41FA5}">
                      <a16:colId xmlns:a16="http://schemas.microsoft.com/office/drawing/2014/main" val="2829356161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1905513521"/>
                    </a:ext>
                  </a:extLst>
                </a:gridCol>
                <a:gridCol w="1164844">
                  <a:extLst>
                    <a:ext uri="{9D8B030D-6E8A-4147-A177-3AD203B41FA5}">
                      <a16:colId xmlns:a16="http://schemas.microsoft.com/office/drawing/2014/main" val="1102814288"/>
                    </a:ext>
                  </a:extLst>
                </a:gridCol>
                <a:gridCol w="4425760">
                  <a:extLst>
                    <a:ext uri="{9D8B030D-6E8A-4147-A177-3AD203B41FA5}">
                      <a16:colId xmlns:a16="http://schemas.microsoft.com/office/drawing/2014/main" val="4280363481"/>
                    </a:ext>
                  </a:extLst>
                </a:gridCol>
                <a:gridCol w="1127841">
                  <a:extLst>
                    <a:ext uri="{9D8B030D-6E8A-4147-A177-3AD203B41FA5}">
                      <a16:colId xmlns:a16="http://schemas.microsoft.com/office/drawing/2014/main" val="3203419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Equality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Relational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15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==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"Helvetica" + " Neue"; // "Helvetica Neue"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83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!=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&gt;=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sans- + serif; // sans-serif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59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</a:rPr>
                        <a:t>{10px + 5px} / 30px; // 15px/30px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08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&lt;=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sans - serif; // sans-serif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90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</a:t>
                      </a:r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049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003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B6B9CE-045A-41AC-9770-BC95ACDA4C5A}"/>
              </a:ext>
            </a:extLst>
          </p:cNvPr>
          <p:cNvSpPr/>
          <p:nvPr/>
        </p:nvSpPr>
        <p:spPr>
          <a:xfrm>
            <a:off x="240957" y="1780772"/>
            <a:ext cx="591888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</a:t>
            </a:r>
            <a:r>
              <a:rPr lang="en-US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 IE-grid-cols-</a:t>
            </a:r>
            <a:r>
              <a:rPr lang="en-US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$cols: 3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@debug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"creating col class: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for grid-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";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*:nth-child(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$cols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@for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from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$cols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@debug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"creating col class: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for grid-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";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*:nth-child(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#{$cols}n + #{$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   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F2E5B7-27FA-4D8A-8674-F76379413B93}"/>
              </a:ext>
            </a:extLst>
          </p:cNvPr>
          <p:cNvSpPr/>
          <p:nvPr/>
        </p:nvSpPr>
        <p:spPr>
          <a:xfrm>
            <a:off x="6095999" y="2084271"/>
            <a:ext cx="5724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styles.scss:15 Debug: creating col class: 1 for grid-3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styles.scss:15 Debug: creating col class: 2 for grid-3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708E28-34B4-4C80-9216-F22871493D79}"/>
              </a:ext>
            </a:extLst>
          </p:cNvPr>
          <p:cNvSpPr/>
          <p:nvPr/>
        </p:nvSpPr>
        <p:spPr>
          <a:xfrm>
            <a:off x="327454" y="1826491"/>
            <a:ext cx="3725562" cy="30883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EBF735-4E30-4CAD-BAE4-E3894305716A}"/>
              </a:ext>
            </a:extLst>
          </p:cNvPr>
          <p:cNvSpPr/>
          <p:nvPr/>
        </p:nvSpPr>
        <p:spPr>
          <a:xfrm>
            <a:off x="556053" y="2125129"/>
            <a:ext cx="5539945" cy="28071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EA369-CA7F-402A-9730-74BA501E4723}"/>
              </a:ext>
            </a:extLst>
          </p:cNvPr>
          <p:cNvSpPr/>
          <p:nvPr/>
        </p:nvSpPr>
        <p:spPr>
          <a:xfrm>
            <a:off x="556054" y="2405848"/>
            <a:ext cx="2687595" cy="850157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A6EAD-B72F-464E-B1BF-AFA9B264418C}"/>
              </a:ext>
            </a:extLst>
          </p:cNvPr>
          <p:cNvSpPr/>
          <p:nvPr/>
        </p:nvSpPr>
        <p:spPr>
          <a:xfrm>
            <a:off x="556054" y="3502467"/>
            <a:ext cx="5436973" cy="162426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99D69-0480-4251-B16D-776BC6FE9C96}"/>
              </a:ext>
            </a:extLst>
          </p:cNvPr>
          <p:cNvSpPr/>
          <p:nvPr/>
        </p:nvSpPr>
        <p:spPr>
          <a:xfrm>
            <a:off x="6096000" y="2084271"/>
            <a:ext cx="5724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styles.scss:9 Debug: creating col class: 3 for grid-3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208EA-E618-412C-A354-B7EC1275AF7C}"/>
              </a:ext>
            </a:extLst>
          </p:cNvPr>
          <p:cNvSpPr/>
          <p:nvPr/>
        </p:nvSpPr>
        <p:spPr>
          <a:xfrm>
            <a:off x="6096000" y="2399114"/>
            <a:ext cx="5724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22D394-5A6E-4723-8D1D-5AE5FCEC666C}"/>
              </a:ext>
            </a:extLst>
          </p:cNvPr>
          <p:cNvSpPr/>
          <p:nvPr/>
        </p:nvSpPr>
        <p:spPr>
          <a:xfrm>
            <a:off x="6096000" y="3439046"/>
            <a:ext cx="57242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*:nth-child(3n+1)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*:nth-child(3n+2)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586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9" grpId="0"/>
      <p:bldP spid="19" grpId="1"/>
      <p:bldP spid="20" grpId="0"/>
      <p:bldP spid="20" grpId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DFBAC-09CC-4CB0-87D3-1508F5CC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1" y="4229845"/>
            <a:ext cx="6353175" cy="581025"/>
          </a:xfrm>
          <a:prstGeom prst="rect">
            <a:avLst/>
          </a:prstGeom>
        </p:spPr>
      </p:pic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9C52EA42-1824-45CA-8843-97E840A6F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107787"/>
              </p:ext>
            </p:extLst>
          </p:nvPr>
        </p:nvGraphicFramePr>
        <p:xfrm>
          <a:off x="2031999" y="744059"/>
          <a:ext cx="8128000" cy="182880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repeat(3, 1fr)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8EC44DDC-E736-471C-BA98-43E056F15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603" y="779714"/>
            <a:ext cx="612648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74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AF2E5B7-27FA-4D8A-8674-F76379413B93}"/>
              </a:ext>
            </a:extLst>
          </p:cNvPr>
          <p:cNvSpPr/>
          <p:nvPr/>
        </p:nvSpPr>
        <p:spPr>
          <a:xfrm>
            <a:off x="6468761" y="2084271"/>
            <a:ext cx="5406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styles.scss:30 Debug: creating row class: 2 for grid-3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styles.scss:30 Debug: creating row class: 3 for grid-3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299D69-0480-4251-B16D-776BC6FE9C96}"/>
              </a:ext>
            </a:extLst>
          </p:cNvPr>
          <p:cNvSpPr/>
          <p:nvPr/>
        </p:nvSpPr>
        <p:spPr>
          <a:xfrm>
            <a:off x="6468761" y="2084271"/>
            <a:ext cx="5406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styles.scss:24 Debug: creating row class: 1 for grid-3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B6B9CE-045A-41AC-9770-BC95ACDA4C5A}"/>
              </a:ext>
            </a:extLst>
          </p:cNvPr>
          <p:cNvSpPr/>
          <p:nvPr/>
        </p:nvSpPr>
        <p:spPr>
          <a:xfrm>
            <a:off x="105032" y="1780772"/>
            <a:ext cx="64378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</a:t>
            </a:r>
            <a:r>
              <a:rPr lang="en-US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IE-grid-rows-</a:t>
            </a:r>
            <a:r>
              <a:rPr lang="en-US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$cols: 3, $rows: 3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// any item less than the number of cols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@debug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"creating row class: 1 for grid-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";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*:nth-child(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 - #{$cols + 1}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b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@for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from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$rows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@debug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"creating row class: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#{($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+ 1)}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for grid-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#{$cols}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";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&gt; *:nth-child(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 + #{($cols + 1) + ($cols * ($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- 1))}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  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$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+ 1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    </a:t>
            </a:r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08E28-34B4-4C80-9216-F22871493D79}"/>
              </a:ext>
            </a:extLst>
          </p:cNvPr>
          <p:cNvSpPr/>
          <p:nvPr/>
        </p:nvSpPr>
        <p:spPr>
          <a:xfrm>
            <a:off x="203885" y="1826491"/>
            <a:ext cx="4677033" cy="30883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EBF735-4E30-4CAD-BAE4-E3894305716A}"/>
              </a:ext>
            </a:extLst>
          </p:cNvPr>
          <p:cNvSpPr/>
          <p:nvPr/>
        </p:nvSpPr>
        <p:spPr>
          <a:xfrm>
            <a:off x="432484" y="2366089"/>
            <a:ext cx="4936528" cy="30883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EEA369-CA7F-402A-9730-74BA501E4723}"/>
              </a:ext>
            </a:extLst>
          </p:cNvPr>
          <p:cNvSpPr/>
          <p:nvPr/>
        </p:nvSpPr>
        <p:spPr>
          <a:xfrm>
            <a:off x="432485" y="2674928"/>
            <a:ext cx="3113904" cy="800798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A6EAD-B72F-464E-B1BF-AFA9B264418C}"/>
              </a:ext>
            </a:extLst>
          </p:cNvPr>
          <p:cNvSpPr/>
          <p:nvPr/>
        </p:nvSpPr>
        <p:spPr>
          <a:xfrm>
            <a:off x="432485" y="3768136"/>
            <a:ext cx="6036275" cy="1628059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8E208EA-E618-412C-A354-B7EC1275AF7C}"/>
              </a:ext>
            </a:extLst>
          </p:cNvPr>
          <p:cNvSpPr/>
          <p:nvPr/>
        </p:nvSpPr>
        <p:spPr>
          <a:xfrm>
            <a:off x="6468760" y="2677019"/>
            <a:ext cx="53515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*:nth-child(n-4)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</a:t>
            </a: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3ED78C0B-0DA0-48AB-88DB-9A42C823B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421528"/>
              </p:ext>
            </p:extLst>
          </p:nvPr>
        </p:nvGraphicFramePr>
        <p:xfrm>
          <a:off x="6468759" y="3421180"/>
          <a:ext cx="4751174" cy="2026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751174">
                  <a:extLst>
                    <a:ext uri="{9D8B030D-6E8A-4147-A177-3AD203B41FA5}">
                      <a16:colId xmlns:a16="http://schemas.microsoft.com/office/drawing/2014/main" val="2034953453"/>
                    </a:ext>
                  </a:extLst>
                </a:gridCol>
              </a:tblGrid>
              <a:tr h="1968118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sz="5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+ 4) 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2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+ 7) {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8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  <a:endParaRPr lang="en-US" sz="1800" dirty="0">
                        <a:solidFill>
                          <a:schemeClr val="tx1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5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/>
      <p:bldP spid="19" grpId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20" grpId="0"/>
      <p:bldP spid="2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822FF-68DC-4D34-917D-30519439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25"/>
            <a:ext cx="12192000" cy="6102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409287D-75C4-4F2D-916F-C1EF7AF7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66" y="5257994"/>
            <a:ext cx="548641" cy="548641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F6C406B-6D84-4FD6-92B7-0F7EEDAE1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479" y="5257994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86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04BE56-4352-4D55-8446-B86A74CE6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C1ACD-77E3-4A9F-BB39-D0E9FE53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9538"/>
            <a:ext cx="6087771" cy="60254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66" y="5257994"/>
            <a:ext cx="548641" cy="548641"/>
          </a:xfrm>
          <a:prstGeom prst="rect">
            <a:avLst/>
          </a:prstGeom>
        </p:spPr>
      </p:pic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A6DE2CAF-93F7-49B8-9E85-ABA155A70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479" y="5257994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29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9CEB09-7F9F-4FC6-A47F-B7A24C05BF2E}"/>
              </a:ext>
            </a:extLst>
          </p:cNvPr>
          <p:cNvSpPr/>
          <p:nvPr/>
        </p:nvSpPr>
        <p:spPr>
          <a:xfrm>
            <a:off x="6079523" y="1797947"/>
            <a:ext cx="588181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*:nth-child(3n)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*:nth-child(3n+1)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*:nth-child(3n+2)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681FDC-A665-425F-951D-7170F778F429}"/>
              </a:ext>
            </a:extLst>
          </p:cNvPr>
          <p:cNvSpPr/>
          <p:nvPr/>
        </p:nvSpPr>
        <p:spPr>
          <a:xfrm>
            <a:off x="6079522" y="1797180"/>
            <a:ext cx="5881817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&gt; *:nth-child(n-4)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.grid-container &gt; </a:t>
            </a:r>
            <a:r>
              <a:rPr lang="en-US" sz="15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li:nth-child</a:t>
            </a:r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(n + 4) {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 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endParaRPr lang="en-US" sz="1500" dirty="0">
              <a:solidFill>
                <a:srgbClr val="FF00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.grid-container &gt; </a:t>
            </a:r>
            <a:r>
              <a:rPr lang="en-US" sz="15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li:nth-child</a:t>
            </a:r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(n + 7) {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6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6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 </a:t>
            </a:r>
            <a:r>
              <a:rPr lang="en-US" sz="16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US" sz="16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6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  <a:endParaRPr lang="en-US" sz="16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sz="2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…</a:t>
            </a:r>
          </a:p>
          <a:p>
            <a:endParaRPr lang="en-US" sz="7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.grid-container &gt; </a:t>
            </a:r>
            <a:r>
              <a:rPr lang="en-US" sz="15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li:nth-child</a:t>
            </a:r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(n + 97) {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 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33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  <a:p>
            <a:endParaRPr lang="en-US" sz="15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.grid-container &gt; </a:t>
            </a:r>
            <a:r>
              <a:rPr lang="en-US" sz="15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li:nth-child</a:t>
            </a:r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(n + 100) {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-grid-row: 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34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228C7-CD97-45E3-AE70-6893BD996123}"/>
              </a:ext>
            </a:extLst>
          </p:cNvPr>
          <p:cNvSpPr/>
          <p:nvPr/>
        </p:nvSpPr>
        <p:spPr>
          <a:xfrm>
            <a:off x="6079524" y="1793268"/>
            <a:ext cx="5881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.grid-3-col {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display: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display: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grid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</a:t>
            </a:r>
            <a:r>
              <a:rPr lang="en-US" sz="1500" dirty="0" err="1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ms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-grid-columns: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 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   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grid-template-columns:</a:t>
            </a:r>
            <a:r>
              <a:rPr lang="en-US" sz="1500" dirty="0"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 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sz="1500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sz="1500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sz="1500" dirty="0">
                <a:solidFill>
                  <a:srgbClr val="00B05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;</a:t>
            </a:r>
          </a:p>
          <a:p>
            <a:r>
              <a:rPr lang="en-US" sz="15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AD5D9ED4-B2C4-4383-9358-D3EF785D4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140460"/>
              </p:ext>
            </p:extLst>
          </p:nvPr>
        </p:nvGraphicFramePr>
        <p:xfrm>
          <a:off x="203885" y="719666"/>
          <a:ext cx="5881817" cy="5547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881817">
                  <a:extLst>
                    <a:ext uri="{9D8B030D-6E8A-4147-A177-3AD203B41FA5}">
                      <a16:colId xmlns:a16="http://schemas.microsoft.com/office/drawing/2014/main" val="2242243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latin typeface="Comic Sans MS" panose="030F0702030302020204" pitchFamily="66" charset="0"/>
                      </a:endParaRPr>
                    </a:p>
                    <a:p>
                      <a:pPr algn="ctr"/>
                      <a:r>
                        <a:rPr lang="en-US" sz="4400" b="0" dirty="0">
                          <a:latin typeface="Comic Sans MS" panose="030F0702030302020204" pitchFamily="66" charset="0"/>
                        </a:rPr>
                        <a:t>SCSS</a:t>
                      </a:r>
                    </a:p>
                    <a:p>
                      <a:pPr algn="ctr"/>
                      <a:endParaRPr lang="en-US" sz="1000" b="0" dirty="0"/>
                    </a:p>
                  </a:txBody>
                  <a:tcPr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83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{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CC99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grid-cols-</a:t>
                      </a:r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: 1fr, $cols: 3, $rows: 3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 {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grid-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</a:t>
                      </a:r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colDimensions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IE-grid-cols-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$cols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IE-grid-rows-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$cols, $rows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CC99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.grid-3-col {</a:t>
                      </a:r>
                    </a:p>
                    <a:p>
                      <a:r>
                        <a:rPr lang="en-US" sz="1600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   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@include grid-cols-</a:t>
                      </a:r>
                      <a:r>
                        <a:rPr lang="en-US" sz="1600" dirty="0" err="1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mixin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 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 </a:t>
                      </a:r>
                      <a:r>
                        <a:rPr lang="en-US" sz="1600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, 3, 34</a:t>
                      </a:r>
                      <a:r>
                        <a:rPr lang="en-US" sz="1600" dirty="0">
                          <a:solidFill>
                            <a:srgbClr val="CC99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);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sz="1600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3338902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9D42F02-4DB4-401A-9714-6CD007C616B3}"/>
              </a:ext>
            </a:extLst>
          </p:cNvPr>
          <p:cNvSpPr/>
          <p:nvPr/>
        </p:nvSpPr>
        <p:spPr>
          <a:xfrm>
            <a:off x="3734828" y="5243864"/>
            <a:ext cx="447933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66B429-64ED-42B8-97A5-793A97E1C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322" y="719666"/>
            <a:ext cx="732773" cy="1009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D5DC52-D4CC-4849-848C-48ACF80B0C6E}"/>
              </a:ext>
            </a:extLst>
          </p:cNvPr>
          <p:cNvSpPr/>
          <p:nvPr/>
        </p:nvSpPr>
        <p:spPr>
          <a:xfrm>
            <a:off x="284205" y="1826491"/>
            <a:ext cx="5715000" cy="2201812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90F38-653B-4BA9-B831-C92B5F81D4DC}"/>
              </a:ext>
            </a:extLst>
          </p:cNvPr>
          <p:cNvSpPr/>
          <p:nvPr/>
        </p:nvSpPr>
        <p:spPr>
          <a:xfrm>
            <a:off x="2823519" y="5220730"/>
            <a:ext cx="852615" cy="302740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F51DA6-A8B6-42F1-985E-EAA9D8C2610E}"/>
              </a:ext>
            </a:extLst>
          </p:cNvPr>
          <p:cNvSpPr/>
          <p:nvPr/>
        </p:nvSpPr>
        <p:spPr>
          <a:xfrm>
            <a:off x="512802" y="4028304"/>
            <a:ext cx="3132441" cy="255385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DFB1B-5149-47F6-84F8-E7A4DA4D5006}"/>
              </a:ext>
            </a:extLst>
          </p:cNvPr>
          <p:cNvSpPr/>
          <p:nvPr/>
        </p:nvSpPr>
        <p:spPr>
          <a:xfrm>
            <a:off x="3734829" y="5243864"/>
            <a:ext cx="142103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18BCF4-C346-4528-BE4A-EDA9E8D35471}"/>
              </a:ext>
            </a:extLst>
          </p:cNvPr>
          <p:cNvSpPr/>
          <p:nvPr/>
        </p:nvSpPr>
        <p:spPr>
          <a:xfrm>
            <a:off x="512804" y="4283689"/>
            <a:ext cx="3849132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9FBDDD-2EEB-4162-9CBE-4E65DA6CFFDE}"/>
              </a:ext>
            </a:extLst>
          </p:cNvPr>
          <p:cNvSpPr/>
          <p:nvPr/>
        </p:nvSpPr>
        <p:spPr>
          <a:xfrm>
            <a:off x="4281616" y="3040209"/>
            <a:ext cx="673444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C34A90-E1FB-4DCD-BAC6-736379C19133}"/>
              </a:ext>
            </a:extLst>
          </p:cNvPr>
          <p:cNvSpPr/>
          <p:nvPr/>
        </p:nvSpPr>
        <p:spPr>
          <a:xfrm>
            <a:off x="4281615" y="3040209"/>
            <a:ext cx="1501347" cy="279606"/>
          </a:xfrm>
          <a:prstGeom prst="rect">
            <a:avLst/>
          </a:prstGeom>
          <a:solidFill>
            <a:srgbClr val="FFFF05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7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0" grpId="0"/>
      <p:bldP spid="12" grpId="0"/>
      <p:bldP spid="12" grpId="1"/>
      <p:bldP spid="19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21" grpId="0" animBg="1"/>
      <p:bldP spid="21" grpId="1" animBg="1"/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04BE56-4352-4D55-8446-B86A74CE6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C159CE4-4F91-4366-9329-7F08ABA8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66" y="5257994"/>
            <a:ext cx="548641" cy="548641"/>
          </a:xfrm>
          <a:prstGeom prst="rect">
            <a:avLst/>
          </a:prstGeom>
        </p:spPr>
      </p:pic>
      <p:pic>
        <p:nvPicPr>
          <p:cNvPr id="10" name="Picture 9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11FB8E0F-CC92-4F49-9A44-AC272C3D5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479" y="5257994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32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D26AC9BA-6432-45F7-B747-93BA0616122B}"/>
              </a:ext>
            </a:extLst>
          </p:cNvPr>
          <p:cNvSpPr/>
          <p:nvPr/>
        </p:nvSpPr>
        <p:spPr>
          <a:xfrm>
            <a:off x="1556692" y="5083350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A38D2C-3BA6-476B-9462-3355F3E46770}"/>
              </a:ext>
            </a:extLst>
          </p:cNvPr>
          <p:cNvSpPr/>
          <p:nvPr/>
        </p:nvSpPr>
        <p:spPr>
          <a:xfrm>
            <a:off x="1556692" y="4267941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301EDC-495D-4628-92C2-D9D3E8C70CBA}"/>
              </a:ext>
            </a:extLst>
          </p:cNvPr>
          <p:cNvSpPr/>
          <p:nvPr/>
        </p:nvSpPr>
        <p:spPr>
          <a:xfrm>
            <a:off x="3826034" y="4267941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DEF9416-FCDE-494F-8F39-D0D3B6165EC6}"/>
              </a:ext>
            </a:extLst>
          </p:cNvPr>
          <p:cNvSpPr/>
          <p:nvPr/>
        </p:nvSpPr>
        <p:spPr>
          <a:xfrm>
            <a:off x="3826034" y="5083350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107EEF4-9977-4C2C-ABCA-3243337AC073}"/>
              </a:ext>
            </a:extLst>
          </p:cNvPr>
          <p:cNvSpPr/>
          <p:nvPr/>
        </p:nvSpPr>
        <p:spPr>
          <a:xfrm>
            <a:off x="6100931" y="4267941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D66C719-CABE-4716-9EF3-4D99D5674412}"/>
              </a:ext>
            </a:extLst>
          </p:cNvPr>
          <p:cNvSpPr/>
          <p:nvPr/>
        </p:nvSpPr>
        <p:spPr>
          <a:xfrm>
            <a:off x="6100931" y="5083350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4C3E492-0BF6-4FDF-B0BB-AF18B8DC0A6E}"/>
              </a:ext>
            </a:extLst>
          </p:cNvPr>
          <p:cNvSpPr/>
          <p:nvPr/>
        </p:nvSpPr>
        <p:spPr>
          <a:xfrm>
            <a:off x="8370273" y="4267941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6DE9CE5-AAFF-49B4-B504-03F3BDA6578A}"/>
              </a:ext>
            </a:extLst>
          </p:cNvPr>
          <p:cNvSpPr/>
          <p:nvPr/>
        </p:nvSpPr>
        <p:spPr>
          <a:xfrm>
            <a:off x="8370273" y="5083350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5C0E46-0702-4DA4-98EB-E9D704BAA52A}"/>
              </a:ext>
            </a:extLst>
          </p:cNvPr>
          <p:cNvSpPr/>
          <p:nvPr/>
        </p:nvSpPr>
        <p:spPr>
          <a:xfrm>
            <a:off x="1557316" y="1014132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44EC2-7588-484C-8522-F6752529D08E}"/>
              </a:ext>
            </a:extLst>
          </p:cNvPr>
          <p:cNvSpPr/>
          <p:nvPr/>
        </p:nvSpPr>
        <p:spPr>
          <a:xfrm>
            <a:off x="1557315" y="1826806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319F9-6E51-4FB4-9768-98F8282C3792}"/>
              </a:ext>
            </a:extLst>
          </p:cNvPr>
          <p:cNvSpPr/>
          <p:nvPr/>
        </p:nvSpPr>
        <p:spPr>
          <a:xfrm>
            <a:off x="1557315" y="2642215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69D9B4-6467-40BC-9D10-764AD8F24A9F}"/>
              </a:ext>
            </a:extLst>
          </p:cNvPr>
          <p:cNvSpPr/>
          <p:nvPr/>
        </p:nvSpPr>
        <p:spPr>
          <a:xfrm>
            <a:off x="3826658" y="1014132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4B2866-0F55-4526-B2B3-1B0A428BD488}"/>
              </a:ext>
            </a:extLst>
          </p:cNvPr>
          <p:cNvSpPr/>
          <p:nvPr/>
        </p:nvSpPr>
        <p:spPr>
          <a:xfrm>
            <a:off x="3826657" y="1826806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CB37C4-2158-4CBC-BBF4-65AD4C939DCB}"/>
              </a:ext>
            </a:extLst>
          </p:cNvPr>
          <p:cNvSpPr/>
          <p:nvPr/>
        </p:nvSpPr>
        <p:spPr>
          <a:xfrm>
            <a:off x="3826657" y="2642215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6F4405-EE0E-4BC1-9C02-B8ADE8FCE02C}"/>
              </a:ext>
            </a:extLst>
          </p:cNvPr>
          <p:cNvSpPr/>
          <p:nvPr/>
        </p:nvSpPr>
        <p:spPr>
          <a:xfrm>
            <a:off x="6096000" y="1014132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B4A2FE-D0F6-4DF7-9043-71412530929B}"/>
              </a:ext>
            </a:extLst>
          </p:cNvPr>
          <p:cNvSpPr/>
          <p:nvPr/>
        </p:nvSpPr>
        <p:spPr>
          <a:xfrm>
            <a:off x="6095999" y="1826806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F6DCE-0229-48DE-A4F9-D0A114843F6E}"/>
              </a:ext>
            </a:extLst>
          </p:cNvPr>
          <p:cNvSpPr/>
          <p:nvPr/>
        </p:nvSpPr>
        <p:spPr>
          <a:xfrm>
            <a:off x="6095999" y="2642215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A7CCB7-BA8B-4557-883C-AFACB3F9EC00}"/>
              </a:ext>
            </a:extLst>
          </p:cNvPr>
          <p:cNvSpPr/>
          <p:nvPr/>
        </p:nvSpPr>
        <p:spPr>
          <a:xfrm>
            <a:off x="5926499" y="363062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B1EFDF-77C9-4A9A-808D-2E6A57659BBD}"/>
              </a:ext>
            </a:extLst>
          </p:cNvPr>
          <p:cNvSpPr/>
          <p:nvPr/>
        </p:nvSpPr>
        <p:spPr>
          <a:xfrm>
            <a:off x="878237" y="1229193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B351D0-7AC5-4A28-BA3B-366BCF66BC48}"/>
              </a:ext>
            </a:extLst>
          </p:cNvPr>
          <p:cNvSpPr/>
          <p:nvPr/>
        </p:nvSpPr>
        <p:spPr>
          <a:xfrm>
            <a:off x="878237" y="2043616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866259-3C70-4140-9A1D-7B5471D6899A}"/>
              </a:ext>
            </a:extLst>
          </p:cNvPr>
          <p:cNvSpPr/>
          <p:nvPr/>
        </p:nvSpPr>
        <p:spPr>
          <a:xfrm>
            <a:off x="878237" y="2858039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0128C5-15AB-4F76-AF1C-A37E8B2AE6CF}"/>
              </a:ext>
            </a:extLst>
          </p:cNvPr>
          <p:cNvSpPr/>
          <p:nvPr/>
        </p:nvSpPr>
        <p:spPr>
          <a:xfrm>
            <a:off x="878237" y="4468991"/>
            <a:ext cx="58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B1AE50-44A7-4853-90F1-D0474FDC17E0}"/>
              </a:ext>
            </a:extLst>
          </p:cNvPr>
          <p:cNvSpPr/>
          <p:nvPr/>
        </p:nvSpPr>
        <p:spPr>
          <a:xfrm>
            <a:off x="878238" y="5282352"/>
            <a:ext cx="580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59D3D8-7D8A-4D43-AB24-95D0D644B26C}"/>
              </a:ext>
            </a:extLst>
          </p:cNvPr>
          <p:cNvSpPr/>
          <p:nvPr/>
        </p:nvSpPr>
        <p:spPr>
          <a:xfrm>
            <a:off x="2498398" y="1187655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855444-4B66-474D-B5AA-29B162D72BD6}"/>
              </a:ext>
            </a:extLst>
          </p:cNvPr>
          <p:cNvSpPr/>
          <p:nvPr/>
        </p:nvSpPr>
        <p:spPr>
          <a:xfrm>
            <a:off x="2498398" y="2049690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707A24-9D30-4EDD-BF92-EB93D7261643}"/>
              </a:ext>
            </a:extLst>
          </p:cNvPr>
          <p:cNvSpPr/>
          <p:nvPr/>
        </p:nvSpPr>
        <p:spPr>
          <a:xfrm>
            <a:off x="2498397" y="2864113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E4E1B9-4D09-4918-A37E-81118F1C8754}"/>
              </a:ext>
            </a:extLst>
          </p:cNvPr>
          <p:cNvSpPr/>
          <p:nvPr/>
        </p:nvSpPr>
        <p:spPr>
          <a:xfrm>
            <a:off x="4817464" y="2864790"/>
            <a:ext cx="45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FF436D-78F9-4133-8C74-3ED313A72880}"/>
              </a:ext>
            </a:extLst>
          </p:cNvPr>
          <p:cNvSpPr/>
          <p:nvPr/>
        </p:nvSpPr>
        <p:spPr>
          <a:xfrm>
            <a:off x="4865428" y="2049690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BA0F43E-9AEA-4A2C-A658-02D6FCB6F521}"/>
              </a:ext>
            </a:extLst>
          </p:cNvPr>
          <p:cNvSpPr/>
          <p:nvPr/>
        </p:nvSpPr>
        <p:spPr>
          <a:xfrm>
            <a:off x="4848907" y="1194231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35C0C5-583D-410C-AFB8-11B9C2D6EED5}"/>
              </a:ext>
            </a:extLst>
          </p:cNvPr>
          <p:cNvSpPr/>
          <p:nvPr/>
        </p:nvSpPr>
        <p:spPr>
          <a:xfrm>
            <a:off x="7081096" y="1229193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FB080A-DBB6-4F75-983F-C61C5C5C47A1}"/>
              </a:ext>
            </a:extLst>
          </p:cNvPr>
          <p:cNvSpPr/>
          <p:nvPr/>
        </p:nvSpPr>
        <p:spPr>
          <a:xfrm>
            <a:off x="7081096" y="2044494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228668-967C-4B56-BF80-758A7FE43F38}"/>
              </a:ext>
            </a:extLst>
          </p:cNvPr>
          <p:cNvSpPr/>
          <p:nvPr/>
        </p:nvSpPr>
        <p:spPr>
          <a:xfrm>
            <a:off x="7081096" y="2866488"/>
            <a:ext cx="44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1BF5F1-370B-463C-870C-ACD124FDF42D}"/>
              </a:ext>
            </a:extLst>
          </p:cNvPr>
          <p:cNvSpPr/>
          <p:nvPr/>
        </p:nvSpPr>
        <p:spPr>
          <a:xfrm>
            <a:off x="2498397" y="4495258"/>
            <a:ext cx="443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F849AA-BBD2-45E5-8745-25237843AF3F}"/>
              </a:ext>
            </a:extLst>
          </p:cNvPr>
          <p:cNvSpPr/>
          <p:nvPr/>
        </p:nvSpPr>
        <p:spPr>
          <a:xfrm>
            <a:off x="4865428" y="4504887"/>
            <a:ext cx="45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82A0DC-92C1-4F65-BCEB-16D59EF8EC20}"/>
              </a:ext>
            </a:extLst>
          </p:cNvPr>
          <p:cNvSpPr/>
          <p:nvPr/>
        </p:nvSpPr>
        <p:spPr>
          <a:xfrm>
            <a:off x="7081095" y="4504887"/>
            <a:ext cx="44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229FA9-048C-412A-8294-48678A59C3D1}"/>
              </a:ext>
            </a:extLst>
          </p:cNvPr>
          <p:cNvSpPr/>
          <p:nvPr/>
        </p:nvSpPr>
        <p:spPr>
          <a:xfrm>
            <a:off x="2497460" y="5318248"/>
            <a:ext cx="441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3658BE2-8B78-4A83-A0F4-8139B1ABAA97}"/>
              </a:ext>
            </a:extLst>
          </p:cNvPr>
          <p:cNvSpPr/>
          <p:nvPr/>
        </p:nvSpPr>
        <p:spPr>
          <a:xfrm>
            <a:off x="8364096" y="1014132"/>
            <a:ext cx="2269342" cy="811602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12F7CEA-3738-4182-86EB-B2825861DC01}"/>
              </a:ext>
            </a:extLst>
          </p:cNvPr>
          <p:cNvSpPr/>
          <p:nvPr/>
        </p:nvSpPr>
        <p:spPr>
          <a:xfrm>
            <a:off x="8364095" y="1826806"/>
            <a:ext cx="2269342" cy="815100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76A66D-C657-4DBD-A920-F41B6E1663FB}"/>
              </a:ext>
            </a:extLst>
          </p:cNvPr>
          <p:cNvSpPr/>
          <p:nvPr/>
        </p:nvSpPr>
        <p:spPr>
          <a:xfrm>
            <a:off x="8364095" y="2642215"/>
            <a:ext cx="2269965" cy="822681"/>
          </a:xfrm>
          <a:prstGeom prst="rect">
            <a:avLst/>
          </a:prstGeom>
          <a:solidFill>
            <a:srgbClr val="72EDFE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CF2868C-162C-4F3B-9025-1B1EA8CC06EC}"/>
              </a:ext>
            </a:extLst>
          </p:cNvPr>
          <p:cNvSpPr/>
          <p:nvPr/>
        </p:nvSpPr>
        <p:spPr>
          <a:xfrm>
            <a:off x="9311086" y="1238908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74B02E-F9C6-4C12-999D-6C0FE191B2A6}"/>
              </a:ext>
            </a:extLst>
          </p:cNvPr>
          <p:cNvSpPr/>
          <p:nvPr/>
        </p:nvSpPr>
        <p:spPr>
          <a:xfrm>
            <a:off x="9305177" y="2049972"/>
            <a:ext cx="38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92998E0-928F-4B4B-91CD-37C758028132}"/>
              </a:ext>
            </a:extLst>
          </p:cNvPr>
          <p:cNvSpPr/>
          <p:nvPr/>
        </p:nvSpPr>
        <p:spPr>
          <a:xfrm>
            <a:off x="9252127" y="2868057"/>
            <a:ext cx="440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B6DCDD-1A0D-4762-8049-7AA36A31B634}"/>
              </a:ext>
            </a:extLst>
          </p:cNvPr>
          <p:cNvSpPr/>
          <p:nvPr/>
        </p:nvSpPr>
        <p:spPr>
          <a:xfrm>
            <a:off x="9197508" y="5282352"/>
            <a:ext cx="54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EA41647-5DB4-4A6F-B267-76E64AAF7E27}"/>
              </a:ext>
            </a:extLst>
          </p:cNvPr>
          <p:cNvSpPr/>
          <p:nvPr/>
        </p:nvSpPr>
        <p:spPr>
          <a:xfrm>
            <a:off x="7081094" y="5282352"/>
            <a:ext cx="44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64C043-6E5A-4DDE-930D-D95862582FB4}"/>
              </a:ext>
            </a:extLst>
          </p:cNvPr>
          <p:cNvSpPr/>
          <p:nvPr/>
        </p:nvSpPr>
        <p:spPr>
          <a:xfrm>
            <a:off x="4831447" y="5318248"/>
            <a:ext cx="45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F71A506-B06C-40F9-8C7C-ACF30A41C1B7}"/>
              </a:ext>
            </a:extLst>
          </p:cNvPr>
          <p:cNvSpPr/>
          <p:nvPr/>
        </p:nvSpPr>
        <p:spPr>
          <a:xfrm>
            <a:off x="9292623" y="4509855"/>
            <a:ext cx="44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1852974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AB81F12-4B27-4B09-B249-97290BD5D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5863"/>
            <a:ext cx="12192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565B911C-817F-4F8B-813A-586E4E657E5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548596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5127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2829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B6B9CE-045A-41AC-9770-BC95ACDA4C5A}"/>
              </a:ext>
            </a:extLst>
          </p:cNvPr>
          <p:cNvSpPr/>
          <p:nvPr/>
        </p:nvSpPr>
        <p:spPr>
          <a:xfrm>
            <a:off x="3580885" y="2576550"/>
            <a:ext cx="50302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.grid-4-col {</a:t>
            </a:r>
          </a:p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    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@include grid-cols-</a:t>
            </a:r>
            <a:r>
              <a:rPr lang="en-US" dirty="0" err="1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mixin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 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 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1fr</a:t>
            </a:r>
            <a:r>
              <a:rPr lang="en-US" dirty="0">
                <a:solidFill>
                  <a:srgbClr val="0070C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 4, 25</a:t>
            </a:r>
            <a:r>
              <a:rPr lang="en-US" dirty="0">
                <a:solidFill>
                  <a:srgbClr val="CC99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);</a:t>
            </a:r>
          </a:p>
          <a:p>
            <a:r>
              <a:rPr lang="en-US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2778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E11D8-9B01-43A5-8B64-2C44CB82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525"/>
            <a:ext cx="12192000" cy="6076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4C9A66C-6228-4A23-805D-DEF159E1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66" y="5257994"/>
            <a:ext cx="548641" cy="548641"/>
          </a:xfrm>
          <a:prstGeom prst="rect">
            <a:avLst/>
          </a:prstGeom>
        </p:spPr>
      </p:pic>
      <p:pic>
        <p:nvPicPr>
          <p:cNvPr id="12" name="Picture 11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D6358560-879F-45CB-B158-60246AF4F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479" y="5257994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33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D65BE2EA-7739-4171-A26E-E7E9F6CCD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758" y="658366"/>
            <a:ext cx="1347180" cy="10111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B9E25E3-65EB-4355-8D0F-50296C9CE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35863"/>
            <a:ext cx="6096000" cy="134112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SCSS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0AD56D8-BEDC-405C-AA44-FFCB07475639}"/>
              </a:ext>
            </a:extLst>
          </p:cNvPr>
          <p:cNvSpPr txBox="1">
            <a:spLocks/>
          </p:cNvSpPr>
          <p:nvPr/>
        </p:nvSpPr>
        <p:spPr>
          <a:xfrm>
            <a:off x="0" y="440228"/>
            <a:ext cx="12192000" cy="1341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&amp;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BE292E2-1245-4EC7-A491-68079B19B5B5}"/>
              </a:ext>
            </a:extLst>
          </p:cNvPr>
          <p:cNvSpPr txBox="1">
            <a:spLocks/>
          </p:cNvSpPr>
          <p:nvPr/>
        </p:nvSpPr>
        <p:spPr>
          <a:xfrm>
            <a:off x="160638" y="1776983"/>
            <a:ext cx="5935362" cy="469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Pros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Facilitates the creation of good styling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Implements easy workarounds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Makes maintenance a breeze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14ABCB-AA9F-4722-B602-52C300A0E0DB}"/>
              </a:ext>
            </a:extLst>
          </p:cNvPr>
          <p:cNvSpPr txBox="1">
            <a:spLocks/>
          </p:cNvSpPr>
          <p:nvPr/>
        </p:nvSpPr>
        <p:spPr>
          <a:xfrm>
            <a:off x="6096000" y="1772618"/>
            <a:ext cx="5935362" cy="4690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Cons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Not a silver bullet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Can be misused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The structure is user dependent</a:t>
            </a:r>
          </a:p>
        </p:txBody>
      </p:sp>
    </p:spTree>
    <p:extLst>
      <p:ext uri="{BB962C8B-B14F-4D97-AF65-F5344CB8AC3E}">
        <p14:creationId xmlns:p14="http://schemas.microsoft.com/office/powerpoint/2010/main" val="277452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3B4CF-AF31-4466-A6A4-535FF4C14505}"/>
              </a:ext>
            </a:extLst>
          </p:cNvPr>
          <p:cNvSpPr txBox="1"/>
          <p:nvPr/>
        </p:nvSpPr>
        <p:spPr>
          <a:xfrm>
            <a:off x="0" y="270572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Gadugi" panose="020B0502040204020203" pitchFamily="34" charset="0"/>
                <a:ea typeface="Gadug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641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64F376-D295-421D-A7E7-A5CC02ED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4" y="3720257"/>
            <a:ext cx="933450" cy="1600200"/>
          </a:xfrm>
          <a:prstGeom prst="rect">
            <a:avLst/>
          </a:prstGeom>
        </p:spPr>
      </p:pic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EBEF3BE6-222B-4213-AB24-C631A7904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743351"/>
              </p:ext>
            </p:extLst>
          </p:nvPr>
        </p:nvGraphicFramePr>
        <p:xfrm>
          <a:off x="2031999" y="744059"/>
          <a:ext cx="8128000" cy="182880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repeat(3, 1fr)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C79449FE-3D65-4AE2-AF52-B62C3300F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830753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74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3B4CF-AF31-4466-A6A4-535FF4C14505}"/>
              </a:ext>
            </a:extLst>
          </p:cNvPr>
          <p:cNvSpPr txBox="1"/>
          <p:nvPr/>
        </p:nvSpPr>
        <p:spPr>
          <a:xfrm>
            <a:off x="0" y="270572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Gadugi" panose="020B0502040204020203" pitchFamily="34" charset="0"/>
                <a:ea typeface="Gadug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1882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EEBBF-25FC-42CE-B7A2-7F19FB704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911" y="4930885"/>
            <a:ext cx="638175" cy="276225"/>
          </a:xfrm>
          <a:prstGeom prst="rect">
            <a:avLst/>
          </a:prstGeom>
        </p:spPr>
      </p:pic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09332"/>
              </p:ext>
            </p:extLst>
          </p:nvPr>
        </p:nvGraphicFramePr>
        <p:xfrm>
          <a:off x="2031999" y="744059"/>
          <a:ext cx="8128000" cy="292608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CC00FF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/* IE grid support */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CC00FF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/* cannot utilize the repeat function */</a:t>
                      </a:r>
                      <a:endParaRPr lang="en-US" dirty="0">
                        <a:solidFill>
                          <a:srgbClr val="00B05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-grid-columns: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1fr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display:</a:t>
                      </a: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grid-template-columns: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repeat(3, 1fr)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943A632-D4C5-4BBC-86E6-01B6265A3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830753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5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B23DF-FCF2-4119-8904-AB896E1D0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1" y="5347127"/>
            <a:ext cx="6238875" cy="266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159167"/>
              </p:ext>
            </p:extLst>
          </p:nvPr>
        </p:nvGraphicFramePr>
        <p:xfrm>
          <a:off x="2031999" y="744059"/>
          <a:ext cx="8128000" cy="374904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 + 1)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 + 2)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(3n)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-grid-column: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839554E8-2379-483D-A22E-2445B195C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830753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5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DF992F-2DC1-4AA4-848E-84D7DE1C7875}"/>
              </a:ext>
            </a:extLst>
          </p:cNvPr>
          <p:cNvSpPr/>
          <p:nvPr/>
        </p:nvSpPr>
        <p:spPr>
          <a:xfrm>
            <a:off x="0" y="0"/>
            <a:ext cx="12192000" cy="390144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C7F0F-93EF-4AF7-A1BD-FDC6FADABDD9}"/>
              </a:ext>
            </a:extLst>
          </p:cNvPr>
          <p:cNvSpPr/>
          <p:nvPr/>
        </p:nvSpPr>
        <p:spPr>
          <a:xfrm>
            <a:off x="0" y="390144"/>
            <a:ext cx="12192000" cy="45719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F18EA-C2F6-4983-B78D-36270E9361CD}"/>
              </a:ext>
            </a:extLst>
          </p:cNvPr>
          <p:cNvSpPr/>
          <p:nvPr/>
        </p:nvSpPr>
        <p:spPr>
          <a:xfrm>
            <a:off x="0" y="6467856"/>
            <a:ext cx="12192000" cy="390144"/>
          </a:xfrm>
          <a:prstGeom prst="rect">
            <a:avLst/>
          </a:prstGeom>
          <a:solidFill>
            <a:srgbClr val="BF4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9F2A2602-5BB0-4DD0-875E-57A70106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50710"/>
              </p:ext>
            </p:extLst>
          </p:nvPr>
        </p:nvGraphicFramePr>
        <p:xfrm>
          <a:off x="2031999" y="744059"/>
          <a:ext cx="8128000" cy="374904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1290321">
                  <a:extLst>
                    <a:ext uri="{9D8B030D-6E8A-4147-A177-3AD203B41FA5}">
                      <a16:colId xmlns:a16="http://schemas.microsoft.com/office/drawing/2014/main" val="3776095607"/>
                    </a:ext>
                  </a:extLst>
                </a:gridCol>
                <a:gridCol w="6837679">
                  <a:extLst>
                    <a:ext uri="{9D8B030D-6E8A-4147-A177-3AD203B41FA5}">
                      <a16:colId xmlns:a16="http://schemas.microsoft.com/office/drawing/2014/main" val="659909621"/>
                    </a:ext>
                  </a:extLst>
                </a:gridCol>
              </a:tblGrid>
              <a:tr h="604755">
                <a:tc>
                  <a:txBody>
                    <a:bodyPr/>
                    <a:lstStyle/>
                    <a:p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Browser(s):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endParaRPr lang="en-US" dirty="0"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648429"/>
                  </a:ext>
                </a:extLst>
              </a:tr>
              <a:tr h="11231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CSS: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- 4)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1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+ 4)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2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  <a:p>
                      <a:endParaRPr lang="en-US" dirty="0">
                        <a:solidFill>
                          <a:srgbClr val="FF0000"/>
                        </a:solidFill>
                        <a:latin typeface="Gadugi" panose="020B0502040204020203" pitchFamily="34" charset="0"/>
                        <a:ea typeface="Gadugi" panose="020B0502040204020203" pitchFamily="34" charset="0"/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.grid-container &gt;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li:nth-child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(n + 7) {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    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</a:t>
                      </a:r>
                      <a:r>
                        <a:rPr lang="en-US" dirty="0" err="1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ms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-grid-row: 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3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Gadugi" panose="020B0502040204020203" pitchFamily="34" charset="0"/>
                          <a:ea typeface="Gadugi" panose="020B0502040204020203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77559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0AC23CD-B8E5-4761-9225-103D339B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5" y="5197585"/>
            <a:ext cx="6229350" cy="561975"/>
          </a:xfrm>
          <a:prstGeom prst="rect">
            <a:avLst/>
          </a:prstGeom>
        </p:spPr>
      </p:pic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C42690FE-4C99-47AC-86DD-3CB60328F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41" y="830753"/>
            <a:ext cx="513367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19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2233</Words>
  <Application>Microsoft Office PowerPoint</Application>
  <PresentationFormat>Widescreen</PresentationFormat>
  <Paragraphs>747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Comic Sans MS</vt:lpstr>
      <vt:lpstr>Gadugi</vt:lpstr>
      <vt:lpstr>Office Theme</vt:lpstr>
      <vt:lpstr>Styling Made Awesome</vt:lpstr>
      <vt:lpstr>PowerPoint Presentation</vt:lpstr>
      <vt:lpstr>Grid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SCSS (no logo so they get comic sans)</vt:lpstr>
      <vt:lpstr>SCSS </vt:lpstr>
      <vt:lpstr>Mixins</vt:lpstr>
      <vt:lpstr>PowerPoint Presentation</vt:lpstr>
      <vt:lpstr>PowerPoint Presentation</vt:lpstr>
      <vt:lpstr>SCSS</vt:lpstr>
      <vt:lpstr>SCSS</vt:lpstr>
      <vt:lpstr>PowerPoint Presentation</vt:lpstr>
      <vt:lpstr>PowerPoint Presentation</vt:lpstr>
      <vt:lpstr>Mixins</vt:lpstr>
      <vt:lpstr>Nested Selectors</vt:lpstr>
      <vt:lpstr>PowerPoint Presentation</vt:lpstr>
      <vt:lpstr>SCSS</vt:lpstr>
      <vt:lpstr>PowerPoint Presentation</vt:lpstr>
      <vt:lpstr>PowerPoint Presentation</vt:lpstr>
      <vt:lpstr>SCSS</vt:lpstr>
      <vt:lpstr>SCSS</vt:lpstr>
      <vt:lpstr>Nested Selectors</vt:lpstr>
      <vt:lpstr>Variables</vt:lpstr>
      <vt:lpstr>PowerPoint Presentation</vt:lpstr>
      <vt:lpstr>SCSS</vt:lpstr>
      <vt:lpstr>SCSS</vt:lpstr>
      <vt:lpstr>PowerPoint Presentation</vt:lpstr>
      <vt:lpstr>SCSS</vt:lpstr>
      <vt:lpstr>PowerPoint Presentation</vt:lpstr>
      <vt:lpstr>Variables</vt:lpstr>
      <vt:lpstr>Inheritance</vt:lpstr>
      <vt:lpstr>Inheritance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SCSS</vt:lpstr>
      <vt:lpstr>SCSS</vt:lpstr>
      <vt:lpstr>SCSS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SCSS</vt:lpstr>
      <vt:lpstr>PowerPoint Presentation</vt:lpstr>
      <vt:lpstr>SCSS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</dc:creator>
  <cp:lastModifiedBy>Daniel</cp:lastModifiedBy>
  <cp:revision>187</cp:revision>
  <dcterms:created xsi:type="dcterms:W3CDTF">2019-10-09T19:46:22Z</dcterms:created>
  <dcterms:modified xsi:type="dcterms:W3CDTF">2019-10-13T23:10:05Z</dcterms:modified>
</cp:coreProperties>
</file>